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 id="2147483706" r:id="rId2"/>
  </p:sldMasterIdLst>
  <p:notesMasterIdLst>
    <p:notesMasterId r:id="rId35"/>
  </p:notesMasterIdLst>
  <p:handoutMasterIdLst>
    <p:handoutMasterId r:id="rId36"/>
  </p:handoutMasterIdLst>
  <p:sldIdLst>
    <p:sldId id="256" r:id="rId3"/>
    <p:sldId id="257" r:id="rId4"/>
    <p:sldId id="294" r:id="rId5"/>
    <p:sldId id="275" r:id="rId6"/>
    <p:sldId id="276" r:id="rId7"/>
    <p:sldId id="258" r:id="rId8"/>
    <p:sldId id="260" r:id="rId9"/>
    <p:sldId id="261" r:id="rId10"/>
    <p:sldId id="267" r:id="rId11"/>
    <p:sldId id="266" r:id="rId12"/>
    <p:sldId id="280" r:id="rId13"/>
    <p:sldId id="265" r:id="rId14"/>
    <p:sldId id="281" r:id="rId15"/>
    <p:sldId id="282" r:id="rId16"/>
    <p:sldId id="264" r:id="rId17"/>
    <p:sldId id="289" r:id="rId18"/>
    <p:sldId id="290" r:id="rId19"/>
    <p:sldId id="291" r:id="rId20"/>
    <p:sldId id="293" r:id="rId21"/>
    <p:sldId id="259" r:id="rId22"/>
    <p:sldId id="270" r:id="rId23"/>
    <p:sldId id="278" r:id="rId24"/>
    <p:sldId id="268" r:id="rId25"/>
    <p:sldId id="295" r:id="rId26"/>
    <p:sldId id="272" r:id="rId27"/>
    <p:sldId id="271" r:id="rId28"/>
    <p:sldId id="287" r:id="rId29"/>
    <p:sldId id="273" r:id="rId30"/>
    <p:sldId id="284" r:id="rId31"/>
    <p:sldId id="285" r:id="rId32"/>
    <p:sldId id="288" r:id="rId33"/>
    <p:sldId id="279" r:id="rId3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2E7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291" autoAdjust="0"/>
  </p:normalViewPr>
  <p:slideViewPr>
    <p:cSldViewPr snapToGrid="0">
      <p:cViewPr varScale="1">
        <p:scale>
          <a:sx n="70" d="100"/>
          <a:sy n="70" d="100"/>
        </p:scale>
        <p:origin x="744" y="66"/>
      </p:cViewPr>
      <p:guideLst/>
    </p:cSldViewPr>
  </p:slideViewPr>
  <p:notesTextViewPr>
    <p:cViewPr>
      <p:scale>
        <a:sx n="3" d="2"/>
        <a:sy n="3" d="2"/>
      </p:scale>
      <p:origin x="0" y="0"/>
    </p:cViewPr>
  </p:notesTextViewPr>
  <p:sorterViewPr>
    <p:cViewPr>
      <p:scale>
        <a:sx n="118" d="100"/>
        <a:sy n="118"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04D5920-0977-483B-BC57-38A25A1D827D}" type="datetimeFigureOut">
              <a:rPr lang="en-US" smtClean="0"/>
              <a:t>11-Aug-18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9833F00-69A2-494A-9621-140684081A49}" type="slidenum">
              <a:rPr lang="en-US" smtClean="0"/>
              <a:t>‹#›</a:t>
            </a:fld>
            <a:endParaRPr lang="en-US"/>
          </a:p>
        </p:txBody>
      </p:sp>
    </p:spTree>
    <p:extLst>
      <p:ext uri="{BB962C8B-B14F-4D97-AF65-F5344CB8AC3E}">
        <p14:creationId xmlns:p14="http://schemas.microsoft.com/office/powerpoint/2010/main" val="472553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F010A123-C626-4ADA-8A11-A11CD00040E5}" type="datetimeFigureOut">
              <a:rPr lang="en-US" smtClean="0"/>
              <a:t>11-Aug-18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FDC9AD5-D995-4EC2-A56A-DEB17BBCAFA4}" type="slidenum">
              <a:rPr lang="en-US" smtClean="0"/>
              <a:t>‹#›</a:t>
            </a:fld>
            <a:endParaRPr lang="en-US"/>
          </a:p>
        </p:txBody>
      </p:sp>
    </p:spTree>
    <p:extLst>
      <p:ext uri="{BB962C8B-B14F-4D97-AF65-F5344CB8AC3E}">
        <p14:creationId xmlns:p14="http://schemas.microsoft.com/office/powerpoint/2010/main" val="882305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a:t>
            </a:fld>
            <a:endParaRPr lang="en-US"/>
          </a:p>
        </p:txBody>
      </p:sp>
    </p:spTree>
    <p:extLst>
      <p:ext uri="{BB962C8B-B14F-4D97-AF65-F5344CB8AC3E}">
        <p14:creationId xmlns:p14="http://schemas.microsoft.com/office/powerpoint/2010/main" val="16580207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10</a:t>
            </a:fld>
            <a:endParaRPr lang="en-US"/>
          </a:p>
        </p:txBody>
      </p:sp>
    </p:spTree>
    <p:extLst>
      <p:ext uri="{BB962C8B-B14F-4D97-AF65-F5344CB8AC3E}">
        <p14:creationId xmlns:p14="http://schemas.microsoft.com/office/powerpoint/2010/main" val="728316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11</a:t>
            </a:fld>
            <a:endParaRPr lang="en-US"/>
          </a:p>
        </p:txBody>
      </p:sp>
    </p:spTree>
    <p:extLst>
      <p:ext uri="{BB962C8B-B14F-4D97-AF65-F5344CB8AC3E}">
        <p14:creationId xmlns:p14="http://schemas.microsoft.com/office/powerpoint/2010/main" val="120066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12</a:t>
            </a:fld>
            <a:endParaRPr lang="en-US"/>
          </a:p>
        </p:txBody>
      </p:sp>
    </p:spTree>
    <p:extLst>
      <p:ext uri="{BB962C8B-B14F-4D97-AF65-F5344CB8AC3E}">
        <p14:creationId xmlns:p14="http://schemas.microsoft.com/office/powerpoint/2010/main" val="16699060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13</a:t>
            </a:fld>
            <a:endParaRPr lang="en-US"/>
          </a:p>
        </p:txBody>
      </p:sp>
    </p:spTree>
    <p:extLst>
      <p:ext uri="{BB962C8B-B14F-4D97-AF65-F5344CB8AC3E}">
        <p14:creationId xmlns:p14="http://schemas.microsoft.com/office/powerpoint/2010/main" val="1926029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14</a:t>
            </a:fld>
            <a:endParaRPr lang="en-US"/>
          </a:p>
        </p:txBody>
      </p:sp>
    </p:spTree>
    <p:extLst>
      <p:ext uri="{BB962C8B-B14F-4D97-AF65-F5344CB8AC3E}">
        <p14:creationId xmlns:p14="http://schemas.microsoft.com/office/powerpoint/2010/main" val="33116118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15</a:t>
            </a:fld>
            <a:endParaRPr lang="en-US"/>
          </a:p>
        </p:txBody>
      </p:sp>
    </p:spTree>
    <p:extLst>
      <p:ext uri="{BB962C8B-B14F-4D97-AF65-F5344CB8AC3E}">
        <p14:creationId xmlns:p14="http://schemas.microsoft.com/office/powerpoint/2010/main" val="13951587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16</a:t>
            </a:fld>
            <a:endParaRPr lang="en-US"/>
          </a:p>
        </p:txBody>
      </p:sp>
    </p:spTree>
    <p:extLst>
      <p:ext uri="{BB962C8B-B14F-4D97-AF65-F5344CB8AC3E}">
        <p14:creationId xmlns:p14="http://schemas.microsoft.com/office/powerpoint/2010/main" val="22586105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17</a:t>
            </a:fld>
            <a:endParaRPr lang="en-US"/>
          </a:p>
        </p:txBody>
      </p:sp>
    </p:spTree>
    <p:extLst>
      <p:ext uri="{BB962C8B-B14F-4D97-AF65-F5344CB8AC3E}">
        <p14:creationId xmlns:p14="http://schemas.microsoft.com/office/powerpoint/2010/main" val="23809104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18</a:t>
            </a:fld>
            <a:endParaRPr lang="en-US"/>
          </a:p>
        </p:txBody>
      </p:sp>
    </p:spTree>
    <p:extLst>
      <p:ext uri="{BB962C8B-B14F-4D97-AF65-F5344CB8AC3E}">
        <p14:creationId xmlns:p14="http://schemas.microsoft.com/office/powerpoint/2010/main" val="13973448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19</a:t>
            </a:fld>
            <a:endParaRPr lang="en-US"/>
          </a:p>
        </p:txBody>
      </p:sp>
    </p:spTree>
    <p:extLst>
      <p:ext uri="{BB962C8B-B14F-4D97-AF65-F5344CB8AC3E}">
        <p14:creationId xmlns:p14="http://schemas.microsoft.com/office/powerpoint/2010/main" val="3455229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a:t>
            </a:fld>
            <a:endParaRPr lang="en-US"/>
          </a:p>
        </p:txBody>
      </p:sp>
    </p:spTree>
    <p:extLst>
      <p:ext uri="{BB962C8B-B14F-4D97-AF65-F5344CB8AC3E}">
        <p14:creationId xmlns:p14="http://schemas.microsoft.com/office/powerpoint/2010/main" val="33281272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20</a:t>
            </a:fld>
            <a:endParaRPr lang="en-US"/>
          </a:p>
        </p:txBody>
      </p:sp>
    </p:spTree>
    <p:extLst>
      <p:ext uri="{BB962C8B-B14F-4D97-AF65-F5344CB8AC3E}">
        <p14:creationId xmlns:p14="http://schemas.microsoft.com/office/powerpoint/2010/main" val="30577404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21</a:t>
            </a:fld>
            <a:endParaRPr lang="en-US"/>
          </a:p>
        </p:txBody>
      </p:sp>
    </p:spTree>
    <p:extLst>
      <p:ext uri="{BB962C8B-B14F-4D97-AF65-F5344CB8AC3E}">
        <p14:creationId xmlns:p14="http://schemas.microsoft.com/office/powerpoint/2010/main" val="3821634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22</a:t>
            </a:fld>
            <a:endParaRPr lang="en-US"/>
          </a:p>
        </p:txBody>
      </p:sp>
    </p:spTree>
    <p:extLst>
      <p:ext uri="{BB962C8B-B14F-4D97-AF65-F5344CB8AC3E}">
        <p14:creationId xmlns:p14="http://schemas.microsoft.com/office/powerpoint/2010/main" val="30187742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23</a:t>
            </a:fld>
            <a:endParaRPr lang="en-US"/>
          </a:p>
        </p:txBody>
      </p:sp>
    </p:spTree>
    <p:extLst>
      <p:ext uri="{BB962C8B-B14F-4D97-AF65-F5344CB8AC3E}">
        <p14:creationId xmlns:p14="http://schemas.microsoft.com/office/powerpoint/2010/main" val="19083401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24</a:t>
            </a:fld>
            <a:endParaRPr lang="en-US"/>
          </a:p>
        </p:txBody>
      </p:sp>
    </p:spTree>
    <p:extLst>
      <p:ext uri="{BB962C8B-B14F-4D97-AF65-F5344CB8AC3E}">
        <p14:creationId xmlns:p14="http://schemas.microsoft.com/office/powerpoint/2010/main" val="37305921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25</a:t>
            </a:fld>
            <a:endParaRPr lang="en-US"/>
          </a:p>
        </p:txBody>
      </p:sp>
    </p:spTree>
    <p:extLst>
      <p:ext uri="{BB962C8B-B14F-4D97-AF65-F5344CB8AC3E}">
        <p14:creationId xmlns:p14="http://schemas.microsoft.com/office/powerpoint/2010/main" val="1402769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26</a:t>
            </a:fld>
            <a:endParaRPr lang="en-US"/>
          </a:p>
        </p:txBody>
      </p:sp>
    </p:spTree>
    <p:extLst>
      <p:ext uri="{BB962C8B-B14F-4D97-AF65-F5344CB8AC3E}">
        <p14:creationId xmlns:p14="http://schemas.microsoft.com/office/powerpoint/2010/main" val="6805936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27</a:t>
            </a:fld>
            <a:endParaRPr lang="en-US"/>
          </a:p>
        </p:txBody>
      </p:sp>
    </p:spTree>
    <p:extLst>
      <p:ext uri="{BB962C8B-B14F-4D97-AF65-F5344CB8AC3E}">
        <p14:creationId xmlns:p14="http://schemas.microsoft.com/office/powerpoint/2010/main" val="31127093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28</a:t>
            </a:fld>
            <a:endParaRPr lang="en-US"/>
          </a:p>
        </p:txBody>
      </p:sp>
    </p:spTree>
    <p:extLst>
      <p:ext uri="{BB962C8B-B14F-4D97-AF65-F5344CB8AC3E}">
        <p14:creationId xmlns:p14="http://schemas.microsoft.com/office/powerpoint/2010/main" val="4506824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29</a:t>
            </a:fld>
            <a:endParaRPr lang="en-US"/>
          </a:p>
        </p:txBody>
      </p:sp>
    </p:spTree>
    <p:extLst>
      <p:ext uri="{BB962C8B-B14F-4D97-AF65-F5344CB8AC3E}">
        <p14:creationId xmlns:p14="http://schemas.microsoft.com/office/powerpoint/2010/main" val="3252775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3</a:t>
            </a:fld>
            <a:endParaRPr lang="en-US"/>
          </a:p>
        </p:txBody>
      </p:sp>
    </p:spTree>
    <p:extLst>
      <p:ext uri="{BB962C8B-B14F-4D97-AF65-F5344CB8AC3E}">
        <p14:creationId xmlns:p14="http://schemas.microsoft.com/office/powerpoint/2010/main" val="41319659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30</a:t>
            </a:fld>
            <a:endParaRPr lang="en-US"/>
          </a:p>
        </p:txBody>
      </p:sp>
    </p:spTree>
    <p:extLst>
      <p:ext uri="{BB962C8B-B14F-4D97-AF65-F5344CB8AC3E}">
        <p14:creationId xmlns:p14="http://schemas.microsoft.com/office/powerpoint/2010/main" val="12888142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31</a:t>
            </a:fld>
            <a:endParaRPr lang="en-US"/>
          </a:p>
        </p:txBody>
      </p:sp>
    </p:spTree>
    <p:extLst>
      <p:ext uri="{BB962C8B-B14F-4D97-AF65-F5344CB8AC3E}">
        <p14:creationId xmlns:p14="http://schemas.microsoft.com/office/powerpoint/2010/main" val="34143188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32</a:t>
            </a:fld>
            <a:endParaRPr lang="en-US"/>
          </a:p>
        </p:txBody>
      </p:sp>
    </p:spTree>
    <p:extLst>
      <p:ext uri="{BB962C8B-B14F-4D97-AF65-F5344CB8AC3E}">
        <p14:creationId xmlns:p14="http://schemas.microsoft.com/office/powerpoint/2010/main" val="611561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4</a:t>
            </a:fld>
            <a:endParaRPr lang="en-US"/>
          </a:p>
        </p:txBody>
      </p:sp>
    </p:spTree>
    <p:extLst>
      <p:ext uri="{BB962C8B-B14F-4D97-AF65-F5344CB8AC3E}">
        <p14:creationId xmlns:p14="http://schemas.microsoft.com/office/powerpoint/2010/main" val="3120736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5</a:t>
            </a:fld>
            <a:endParaRPr lang="en-US"/>
          </a:p>
        </p:txBody>
      </p:sp>
    </p:spTree>
    <p:extLst>
      <p:ext uri="{BB962C8B-B14F-4D97-AF65-F5344CB8AC3E}">
        <p14:creationId xmlns:p14="http://schemas.microsoft.com/office/powerpoint/2010/main" val="4127830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6</a:t>
            </a:fld>
            <a:endParaRPr lang="en-US"/>
          </a:p>
        </p:txBody>
      </p:sp>
    </p:spTree>
    <p:extLst>
      <p:ext uri="{BB962C8B-B14F-4D97-AF65-F5344CB8AC3E}">
        <p14:creationId xmlns:p14="http://schemas.microsoft.com/office/powerpoint/2010/main" val="3173381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7</a:t>
            </a:fld>
            <a:endParaRPr lang="en-US"/>
          </a:p>
        </p:txBody>
      </p:sp>
    </p:spTree>
    <p:extLst>
      <p:ext uri="{BB962C8B-B14F-4D97-AF65-F5344CB8AC3E}">
        <p14:creationId xmlns:p14="http://schemas.microsoft.com/office/powerpoint/2010/main" val="892895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8</a:t>
            </a:fld>
            <a:endParaRPr lang="en-US"/>
          </a:p>
        </p:txBody>
      </p:sp>
    </p:spTree>
    <p:extLst>
      <p:ext uri="{BB962C8B-B14F-4D97-AF65-F5344CB8AC3E}">
        <p14:creationId xmlns:p14="http://schemas.microsoft.com/office/powerpoint/2010/main" val="3907923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DC9AD5-D995-4EC2-A56A-DEB17BBCAFA4}" type="slidenum">
              <a:rPr lang="en-US" smtClean="0"/>
              <a:t>9</a:t>
            </a:fld>
            <a:endParaRPr lang="en-US"/>
          </a:p>
        </p:txBody>
      </p:sp>
    </p:spTree>
    <p:extLst>
      <p:ext uri="{BB962C8B-B14F-4D97-AF65-F5344CB8AC3E}">
        <p14:creationId xmlns:p14="http://schemas.microsoft.com/office/powerpoint/2010/main" val="2704554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D6C38E9-2C74-4202-BF85-9EB122205404}" type="datetimeFigureOut">
              <a:rPr lang="en-US" smtClean="0"/>
              <a:t>11-Aug-18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3704044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6C38E9-2C74-4202-BF85-9EB122205404}" type="datetimeFigureOut">
              <a:rPr lang="en-US" smtClean="0"/>
              <a:t>11-Aug-18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1786172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6C38E9-2C74-4202-BF85-9EB122205404}" type="datetimeFigureOut">
              <a:rPr lang="en-US" smtClean="0"/>
              <a:t>11-Aug-18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2183168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F60A75BB-F378-4C11-8228-3CFD48CEBACE}"/>
              </a:ext>
            </a:extLst>
          </p:cNvPr>
          <p:cNvSpPr>
            <a:spLocks noGrp="1"/>
          </p:cNvSpPr>
          <p:nvPr>
            <p:ph type="dt" sz="half" idx="10"/>
          </p:nvPr>
        </p:nvSpPr>
        <p:spPr/>
        <p:txBody>
          <a:bodyPr/>
          <a:lstStyle>
            <a:lvl1pPr>
              <a:defRPr/>
            </a:lvl1pPr>
          </a:lstStyle>
          <a:p>
            <a:pPr>
              <a:defRPr/>
            </a:pPr>
            <a:fld id="{F387B719-87E4-4089-820F-8043471FC96F}" type="datetimeFigureOut">
              <a:rPr lang="en-US"/>
              <a:pPr>
                <a:defRPr/>
              </a:pPr>
              <a:t>11-Aug-18</a:t>
            </a:fld>
            <a:endParaRPr lang="en-US"/>
          </a:p>
        </p:txBody>
      </p:sp>
      <p:sp>
        <p:nvSpPr>
          <p:cNvPr id="5" name="Footer Placeholder 4">
            <a:extLst>
              <a:ext uri="{FF2B5EF4-FFF2-40B4-BE49-F238E27FC236}">
                <a16:creationId xmlns:a16="http://schemas.microsoft.com/office/drawing/2014/main" xmlns="" id="{774CFEE2-C14F-4F0C-9B27-B7034F7CFFF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A224BB1-1B21-436B-B037-DED5A77A8D96}"/>
              </a:ext>
            </a:extLst>
          </p:cNvPr>
          <p:cNvSpPr>
            <a:spLocks noGrp="1"/>
          </p:cNvSpPr>
          <p:nvPr>
            <p:ph type="sldNum" sz="quarter" idx="12"/>
          </p:nvPr>
        </p:nvSpPr>
        <p:spPr/>
        <p:txBody>
          <a:bodyPr/>
          <a:lstStyle>
            <a:lvl1pPr>
              <a:defRPr/>
            </a:lvl1pPr>
          </a:lstStyle>
          <a:p>
            <a:fld id="{2BD37D98-5B36-4B0D-86A1-989299033002}" type="slidenum">
              <a:rPr lang="en-US" altLang="x-none"/>
              <a:pPr/>
              <a:t>‹#›</a:t>
            </a:fld>
            <a:endParaRPr lang="en-US" altLang="x-none"/>
          </a:p>
        </p:txBody>
      </p:sp>
    </p:spTree>
    <p:extLst>
      <p:ext uri="{BB962C8B-B14F-4D97-AF65-F5344CB8AC3E}">
        <p14:creationId xmlns:p14="http://schemas.microsoft.com/office/powerpoint/2010/main" val="1791489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95F191B-5638-40FE-9359-D6E4E7257D5E}"/>
              </a:ext>
            </a:extLst>
          </p:cNvPr>
          <p:cNvSpPr>
            <a:spLocks noGrp="1"/>
          </p:cNvSpPr>
          <p:nvPr>
            <p:ph type="dt" sz="half" idx="10"/>
          </p:nvPr>
        </p:nvSpPr>
        <p:spPr/>
        <p:txBody>
          <a:bodyPr/>
          <a:lstStyle>
            <a:lvl1pPr>
              <a:defRPr/>
            </a:lvl1pPr>
          </a:lstStyle>
          <a:p>
            <a:pPr>
              <a:defRPr/>
            </a:pPr>
            <a:fld id="{9413B1D7-2C24-4ABA-992B-5FAAF419E445}" type="datetimeFigureOut">
              <a:rPr lang="en-US"/>
              <a:pPr>
                <a:defRPr/>
              </a:pPr>
              <a:t>11-Aug-18</a:t>
            </a:fld>
            <a:endParaRPr lang="en-US"/>
          </a:p>
        </p:txBody>
      </p:sp>
      <p:sp>
        <p:nvSpPr>
          <p:cNvPr id="5" name="Footer Placeholder 4">
            <a:extLst>
              <a:ext uri="{FF2B5EF4-FFF2-40B4-BE49-F238E27FC236}">
                <a16:creationId xmlns:a16="http://schemas.microsoft.com/office/drawing/2014/main" xmlns="" id="{0BFBB9CE-45D9-4BC4-9BFE-CCEC6065972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B10A895-1014-439D-A47F-32275DEDB022}"/>
              </a:ext>
            </a:extLst>
          </p:cNvPr>
          <p:cNvSpPr>
            <a:spLocks noGrp="1"/>
          </p:cNvSpPr>
          <p:nvPr>
            <p:ph type="sldNum" sz="quarter" idx="12"/>
          </p:nvPr>
        </p:nvSpPr>
        <p:spPr/>
        <p:txBody>
          <a:bodyPr/>
          <a:lstStyle>
            <a:lvl1pPr>
              <a:defRPr/>
            </a:lvl1pPr>
          </a:lstStyle>
          <a:p>
            <a:fld id="{87AC095E-25C0-42F2-8D55-D34260D49892}" type="slidenum">
              <a:rPr lang="en-US" altLang="x-none"/>
              <a:pPr/>
              <a:t>‹#›</a:t>
            </a:fld>
            <a:endParaRPr lang="en-US" altLang="x-none"/>
          </a:p>
        </p:txBody>
      </p:sp>
    </p:spTree>
    <p:extLst>
      <p:ext uri="{BB962C8B-B14F-4D97-AF65-F5344CB8AC3E}">
        <p14:creationId xmlns:p14="http://schemas.microsoft.com/office/powerpoint/2010/main" val="3351857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32C95D28-0607-4852-A98A-95732CDE10F5}"/>
              </a:ext>
            </a:extLst>
          </p:cNvPr>
          <p:cNvSpPr>
            <a:spLocks noGrp="1"/>
          </p:cNvSpPr>
          <p:nvPr>
            <p:ph type="dt" sz="half" idx="10"/>
          </p:nvPr>
        </p:nvSpPr>
        <p:spPr/>
        <p:txBody>
          <a:bodyPr/>
          <a:lstStyle>
            <a:lvl1pPr>
              <a:defRPr/>
            </a:lvl1pPr>
          </a:lstStyle>
          <a:p>
            <a:pPr>
              <a:defRPr/>
            </a:pPr>
            <a:fld id="{ED907F27-3B29-4A04-B31B-BEBD854388E6}" type="datetimeFigureOut">
              <a:rPr lang="en-US"/>
              <a:pPr>
                <a:defRPr/>
              </a:pPr>
              <a:t>11-Aug-18</a:t>
            </a:fld>
            <a:endParaRPr lang="en-US"/>
          </a:p>
        </p:txBody>
      </p:sp>
      <p:sp>
        <p:nvSpPr>
          <p:cNvPr id="5" name="Footer Placeholder 4">
            <a:extLst>
              <a:ext uri="{FF2B5EF4-FFF2-40B4-BE49-F238E27FC236}">
                <a16:creationId xmlns:a16="http://schemas.microsoft.com/office/drawing/2014/main" xmlns="" id="{9149A218-22E2-4D90-AF6C-03ECFAE4AB3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38CEA05-41FA-4AA1-88E5-DC1CB51119AB}"/>
              </a:ext>
            </a:extLst>
          </p:cNvPr>
          <p:cNvSpPr>
            <a:spLocks noGrp="1"/>
          </p:cNvSpPr>
          <p:nvPr>
            <p:ph type="sldNum" sz="quarter" idx="12"/>
          </p:nvPr>
        </p:nvSpPr>
        <p:spPr/>
        <p:txBody>
          <a:bodyPr/>
          <a:lstStyle>
            <a:lvl1pPr>
              <a:defRPr/>
            </a:lvl1pPr>
          </a:lstStyle>
          <a:p>
            <a:fld id="{DD3B65F1-A2C6-46B2-9759-98FC9EF7D101}" type="slidenum">
              <a:rPr lang="en-US" altLang="x-none"/>
              <a:pPr/>
              <a:t>‹#›</a:t>
            </a:fld>
            <a:endParaRPr lang="en-US" altLang="x-none"/>
          </a:p>
        </p:txBody>
      </p:sp>
    </p:spTree>
    <p:extLst>
      <p:ext uri="{BB962C8B-B14F-4D97-AF65-F5344CB8AC3E}">
        <p14:creationId xmlns:p14="http://schemas.microsoft.com/office/powerpoint/2010/main" val="12938393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588C9F64-91D0-45BC-8A54-29304BE89F3D}"/>
              </a:ext>
            </a:extLst>
          </p:cNvPr>
          <p:cNvSpPr>
            <a:spLocks noGrp="1"/>
          </p:cNvSpPr>
          <p:nvPr>
            <p:ph type="dt" sz="half" idx="10"/>
          </p:nvPr>
        </p:nvSpPr>
        <p:spPr/>
        <p:txBody>
          <a:bodyPr/>
          <a:lstStyle>
            <a:lvl1pPr>
              <a:defRPr/>
            </a:lvl1pPr>
          </a:lstStyle>
          <a:p>
            <a:pPr>
              <a:defRPr/>
            </a:pPr>
            <a:fld id="{DFFD93D6-0886-4A2A-B2F8-A5ED628F34AD}" type="datetimeFigureOut">
              <a:rPr lang="en-US"/>
              <a:pPr>
                <a:defRPr/>
              </a:pPr>
              <a:t>11-Aug-18</a:t>
            </a:fld>
            <a:endParaRPr lang="en-US"/>
          </a:p>
        </p:txBody>
      </p:sp>
      <p:sp>
        <p:nvSpPr>
          <p:cNvPr id="6" name="Footer Placeholder 4">
            <a:extLst>
              <a:ext uri="{FF2B5EF4-FFF2-40B4-BE49-F238E27FC236}">
                <a16:creationId xmlns:a16="http://schemas.microsoft.com/office/drawing/2014/main" xmlns="" id="{9E17903A-5E01-4F29-97E9-0CF785759CB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6D6E114D-E95E-4193-AA8C-B0CA6720A342}"/>
              </a:ext>
            </a:extLst>
          </p:cNvPr>
          <p:cNvSpPr>
            <a:spLocks noGrp="1"/>
          </p:cNvSpPr>
          <p:nvPr>
            <p:ph type="sldNum" sz="quarter" idx="12"/>
          </p:nvPr>
        </p:nvSpPr>
        <p:spPr/>
        <p:txBody>
          <a:bodyPr/>
          <a:lstStyle>
            <a:lvl1pPr>
              <a:defRPr/>
            </a:lvl1pPr>
          </a:lstStyle>
          <a:p>
            <a:fld id="{142FF3B7-3C43-46B2-BBAB-48C12ECFBA9D}" type="slidenum">
              <a:rPr lang="en-US" altLang="x-none"/>
              <a:pPr/>
              <a:t>‹#›</a:t>
            </a:fld>
            <a:endParaRPr lang="en-US" altLang="x-none"/>
          </a:p>
        </p:txBody>
      </p:sp>
    </p:spTree>
    <p:extLst>
      <p:ext uri="{BB962C8B-B14F-4D97-AF65-F5344CB8AC3E}">
        <p14:creationId xmlns:p14="http://schemas.microsoft.com/office/powerpoint/2010/main" val="3066404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3087FF2C-79F7-46C9-8880-CE1F367FFD35}"/>
              </a:ext>
            </a:extLst>
          </p:cNvPr>
          <p:cNvSpPr>
            <a:spLocks noGrp="1"/>
          </p:cNvSpPr>
          <p:nvPr>
            <p:ph type="dt" sz="half" idx="10"/>
          </p:nvPr>
        </p:nvSpPr>
        <p:spPr/>
        <p:txBody>
          <a:bodyPr/>
          <a:lstStyle>
            <a:lvl1pPr>
              <a:defRPr/>
            </a:lvl1pPr>
          </a:lstStyle>
          <a:p>
            <a:pPr>
              <a:defRPr/>
            </a:pPr>
            <a:fld id="{9E3A9520-6566-44F1-8910-2AF1D06846EB}" type="datetimeFigureOut">
              <a:rPr lang="en-US"/>
              <a:pPr>
                <a:defRPr/>
              </a:pPr>
              <a:t>11-Aug-18</a:t>
            </a:fld>
            <a:endParaRPr lang="en-US"/>
          </a:p>
        </p:txBody>
      </p:sp>
      <p:sp>
        <p:nvSpPr>
          <p:cNvPr id="8" name="Footer Placeholder 4">
            <a:extLst>
              <a:ext uri="{FF2B5EF4-FFF2-40B4-BE49-F238E27FC236}">
                <a16:creationId xmlns:a16="http://schemas.microsoft.com/office/drawing/2014/main" xmlns="" id="{6BB43841-85F9-479F-9C9F-8954E752238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12DA6281-60A9-4242-870F-B0A6571697AC}"/>
              </a:ext>
            </a:extLst>
          </p:cNvPr>
          <p:cNvSpPr>
            <a:spLocks noGrp="1"/>
          </p:cNvSpPr>
          <p:nvPr>
            <p:ph type="sldNum" sz="quarter" idx="12"/>
          </p:nvPr>
        </p:nvSpPr>
        <p:spPr/>
        <p:txBody>
          <a:bodyPr/>
          <a:lstStyle>
            <a:lvl1pPr>
              <a:defRPr/>
            </a:lvl1pPr>
          </a:lstStyle>
          <a:p>
            <a:fld id="{9806F71C-DAF1-4D2E-B996-F45FB0EBC767}" type="slidenum">
              <a:rPr lang="en-US" altLang="x-none"/>
              <a:pPr/>
              <a:t>‹#›</a:t>
            </a:fld>
            <a:endParaRPr lang="en-US" altLang="x-none"/>
          </a:p>
        </p:txBody>
      </p:sp>
    </p:spTree>
    <p:extLst>
      <p:ext uri="{BB962C8B-B14F-4D97-AF65-F5344CB8AC3E}">
        <p14:creationId xmlns:p14="http://schemas.microsoft.com/office/powerpoint/2010/main" val="30892227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E3421E4E-02C3-41A4-9B3D-F2A97596E6EC}"/>
              </a:ext>
            </a:extLst>
          </p:cNvPr>
          <p:cNvSpPr>
            <a:spLocks noGrp="1"/>
          </p:cNvSpPr>
          <p:nvPr>
            <p:ph type="dt" sz="half" idx="10"/>
          </p:nvPr>
        </p:nvSpPr>
        <p:spPr/>
        <p:txBody>
          <a:bodyPr/>
          <a:lstStyle>
            <a:lvl1pPr>
              <a:defRPr/>
            </a:lvl1pPr>
          </a:lstStyle>
          <a:p>
            <a:pPr>
              <a:defRPr/>
            </a:pPr>
            <a:fld id="{3A56CD8F-92D5-48D7-8BDD-F15B9875D8F9}" type="datetimeFigureOut">
              <a:rPr lang="en-US"/>
              <a:pPr>
                <a:defRPr/>
              </a:pPr>
              <a:t>11-Aug-18</a:t>
            </a:fld>
            <a:endParaRPr lang="en-US"/>
          </a:p>
        </p:txBody>
      </p:sp>
      <p:sp>
        <p:nvSpPr>
          <p:cNvPr id="4" name="Footer Placeholder 4">
            <a:extLst>
              <a:ext uri="{FF2B5EF4-FFF2-40B4-BE49-F238E27FC236}">
                <a16:creationId xmlns:a16="http://schemas.microsoft.com/office/drawing/2014/main" xmlns="" id="{9F0DF14D-0D33-4ADD-A125-C40A9E8F245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F535BDFB-FC71-4F6A-9304-0DD0D5279C89}"/>
              </a:ext>
            </a:extLst>
          </p:cNvPr>
          <p:cNvSpPr>
            <a:spLocks noGrp="1"/>
          </p:cNvSpPr>
          <p:nvPr>
            <p:ph type="sldNum" sz="quarter" idx="12"/>
          </p:nvPr>
        </p:nvSpPr>
        <p:spPr/>
        <p:txBody>
          <a:bodyPr/>
          <a:lstStyle>
            <a:lvl1pPr>
              <a:defRPr/>
            </a:lvl1pPr>
          </a:lstStyle>
          <a:p>
            <a:fld id="{A7B3C12C-37C8-4C02-94D2-3DE0EEEBFCA7}" type="slidenum">
              <a:rPr lang="en-US" altLang="x-none"/>
              <a:pPr/>
              <a:t>‹#›</a:t>
            </a:fld>
            <a:endParaRPr lang="en-US" altLang="x-none"/>
          </a:p>
        </p:txBody>
      </p:sp>
    </p:spTree>
    <p:extLst>
      <p:ext uri="{BB962C8B-B14F-4D97-AF65-F5344CB8AC3E}">
        <p14:creationId xmlns:p14="http://schemas.microsoft.com/office/powerpoint/2010/main" val="12119258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7A591CA4-42FC-4CFB-8B62-D6C9FD081706}"/>
              </a:ext>
            </a:extLst>
          </p:cNvPr>
          <p:cNvSpPr>
            <a:spLocks noGrp="1"/>
          </p:cNvSpPr>
          <p:nvPr>
            <p:ph type="dt" sz="half" idx="10"/>
          </p:nvPr>
        </p:nvSpPr>
        <p:spPr/>
        <p:txBody>
          <a:bodyPr/>
          <a:lstStyle>
            <a:lvl1pPr>
              <a:defRPr/>
            </a:lvl1pPr>
          </a:lstStyle>
          <a:p>
            <a:pPr>
              <a:defRPr/>
            </a:pPr>
            <a:fld id="{E5CF8F45-44E8-4DDC-B8F8-EE3B4567D0E0}" type="datetimeFigureOut">
              <a:rPr lang="en-US"/>
              <a:pPr>
                <a:defRPr/>
              </a:pPr>
              <a:t>11-Aug-18</a:t>
            </a:fld>
            <a:endParaRPr lang="en-US"/>
          </a:p>
        </p:txBody>
      </p:sp>
      <p:sp>
        <p:nvSpPr>
          <p:cNvPr id="3" name="Footer Placeholder 4">
            <a:extLst>
              <a:ext uri="{FF2B5EF4-FFF2-40B4-BE49-F238E27FC236}">
                <a16:creationId xmlns:a16="http://schemas.microsoft.com/office/drawing/2014/main" xmlns="" id="{38703542-6A24-4BC5-A754-1288FCE01F5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D5FF9E9C-A293-48DC-B5B8-95E6FF95EEE9}"/>
              </a:ext>
            </a:extLst>
          </p:cNvPr>
          <p:cNvSpPr>
            <a:spLocks noGrp="1"/>
          </p:cNvSpPr>
          <p:nvPr>
            <p:ph type="sldNum" sz="quarter" idx="12"/>
          </p:nvPr>
        </p:nvSpPr>
        <p:spPr/>
        <p:txBody>
          <a:bodyPr/>
          <a:lstStyle>
            <a:lvl1pPr>
              <a:defRPr/>
            </a:lvl1pPr>
          </a:lstStyle>
          <a:p>
            <a:fld id="{3ED1A26E-1804-46B1-9550-E9B851B00097}" type="slidenum">
              <a:rPr lang="en-US" altLang="x-none"/>
              <a:pPr/>
              <a:t>‹#›</a:t>
            </a:fld>
            <a:endParaRPr lang="en-US" altLang="x-none"/>
          </a:p>
        </p:txBody>
      </p:sp>
    </p:spTree>
    <p:extLst>
      <p:ext uri="{BB962C8B-B14F-4D97-AF65-F5344CB8AC3E}">
        <p14:creationId xmlns:p14="http://schemas.microsoft.com/office/powerpoint/2010/main" val="8391209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xmlns="" id="{14985749-944D-40A9-B11B-08EC96992294}"/>
              </a:ext>
            </a:extLst>
          </p:cNvPr>
          <p:cNvSpPr>
            <a:spLocks noGrp="1"/>
          </p:cNvSpPr>
          <p:nvPr>
            <p:ph type="dt" sz="half" idx="10"/>
          </p:nvPr>
        </p:nvSpPr>
        <p:spPr/>
        <p:txBody>
          <a:bodyPr/>
          <a:lstStyle>
            <a:lvl1pPr>
              <a:defRPr/>
            </a:lvl1pPr>
          </a:lstStyle>
          <a:p>
            <a:pPr>
              <a:defRPr/>
            </a:pPr>
            <a:fld id="{82E6AE71-6AEB-4428-809B-CA6FE9E2FA02}" type="datetimeFigureOut">
              <a:rPr lang="en-US"/>
              <a:pPr>
                <a:defRPr/>
              </a:pPr>
              <a:t>11-Aug-18</a:t>
            </a:fld>
            <a:endParaRPr lang="en-US"/>
          </a:p>
        </p:txBody>
      </p:sp>
      <p:sp>
        <p:nvSpPr>
          <p:cNvPr id="6" name="Footer Placeholder 4">
            <a:extLst>
              <a:ext uri="{FF2B5EF4-FFF2-40B4-BE49-F238E27FC236}">
                <a16:creationId xmlns:a16="http://schemas.microsoft.com/office/drawing/2014/main" xmlns="" id="{8B8FEA92-DF4A-4008-B4D4-DEF619B4C9A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D65868E-3313-4AC2-BAE4-34F2EC42D10E}"/>
              </a:ext>
            </a:extLst>
          </p:cNvPr>
          <p:cNvSpPr>
            <a:spLocks noGrp="1"/>
          </p:cNvSpPr>
          <p:nvPr>
            <p:ph type="sldNum" sz="quarter" idx="12"/>
          </p:nvPr>
        </p:nvSpPr>
        <p:spPr/>
        <p:txBody>
          <a:bodyPr/>
          <a:lstStyle>
            <a:lvl1pPr>
              <a:defRPr/>
            </a:lvl1pPr>
          </a:lstStyle>
          <a:p>
            <a:fld id="{64270F11-2E10-4C9C-A209-EC1337B391D2}" type="slidenum">
              <a:rPr lang="en-US" altLang="x-none"/>
              <a:pPr/>
              <a:t>‹#›</a:t>
            </a:fld>
            <a:endParaRPr lang="en-US" altLang="x-none"/>
          </a:p>
        </p:txBody>
      </p:sp>
    </p:spTree>
    <p:extLst>
      <p:ext uri="{BB962C8B-B14F-4D97-AF65-F5344CB8AC3E}">
        <p14:creationId xmlns:p14="http://schemas.microsoft.com/office/powerpoint/2010/main" val="4211500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6C38E9-2C74-4202-BF85-9EB122205404}" type="datetimeFigureOut">
              <a:rPr lang="en-US" smtClean="0"/>
              <a:t>11-Aug-18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4535610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xmlns="" id="{59E6D7C5-EAF1-4070-A865-5AC0FE162D00}"/>
              </a:ext>
            </a:extLst>
          </p:cNvPr>
          <p:cNvSpPr>
            <a:spLocks noGrp="1"/>
          </p:cNvSpPr>
          <p:nvPr>
            <p:ph type="dt" sz="half" idx="10"/>
          </p:nvPr>
        </p:nvSpPr>
        <p:spPr/>
        <p:txBody>
          <a:bodyPr/>
          <a:lstStyle>
            <a:lvl1pPr>
              <a:defRPr/>
            </a:lvl1pPr>
          </a:lstStyle>
          <a:p>
            <a:pPr>
              <a:defRPr/>
            </a:pPr>
            <a:fld id="{9FE49DD7-17BD-43D6-947A-3A610763F39E}" type="datetimeFigureOut">
              <a:rPr lang="en-US"/>
              <a:pPr>
                <a:defRPr/>
              </a:pPr>
              <a:t>11-Aug-18</a:t>
            </a:fld>
            <a:endParaRPr lang="en-US"/>
          </a:p>
        </p:txBody>
      </p:sp>
      <p:sp>
        <p:nvSpPr>
          <p:cNvPr id="6" name="Footer Placeholder 4">
            <a:extLst>
              <a:ext uri="{FF2B5EF4-FFF2-40B4-BE49-F238E27FC236}">
                <a16:creationId xmlns:a16="http://schemas.microsoft.com/office/drawing/2014/main" xmlns="" id="{D1B9CDAC-542D-45BD-BF8C-616B48365DF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DC8ECB61-B67A-4CCF-9C52-7861F19DA531}"/>
              </a:ext>
            </a:extLst>
          </p:cNvPr>
          <p:cNvSpPr>
            <a:spLocks noGrp="1"/>
          </p:cNvSpPr>
          <p:nvPr>
            <p:ph type="sldNum" sz="quarter" idx="12"/>
          </p:nvPr>
        </p:nvSpPr>
        <p:spPr/>
        <p:txBody>
          <a:bodyPr/>
          <a:lstStyle>
            <a:lvl1pPr>
              <a:defRPr/>
            </a:lvl1pPr>
          </a:lstStyle>
          <a:p>
            <a:fld id="{9D25A5EA-350E-43A0-84BD-34116D03A6D6}" type="slidenum">
              <a:rPr lang="en-US" altLang="x-none"/>
              <a:pPr/>
              <a:t>‹#›</a:t>
            </a:fld>
            <a:endParaRPr lang="en-US" altLang="x-none"/>
          </a:p>
        </p:txBody>
      </p:sp>
    </p:spTree>
    <p:extLst>
      <p:ext uri="{BB962C8B-B14F-4D97-AF65-F5344CB8AC3E}">
        <p14:creationId xmlns:p14="http://schemas.microsoft.com/office/powerpoint/2010/main" val="4478712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6E7D44-2D10-4F8F-8659-7ACEEF9810FA}"/>
              </a:ext>
            </a:extLst>
          </p:cNvPr>
          <p:cNvSpPr>
            <a:spLocks noGrp="1"/>
          </p:cNvSpPr>
          <p:nvPr>
            <p:ph type="dt" sz="half" idx="10"/>
          </p:nvPr>
        </p:nvSpPr>
        <p:spPr/>
        <p:txBody>
          <a:bodyPr/>
          <a:lstStyle>
            <a:lvl1pPr>
              <a:defRPr/>
            </a:lvl1pPr>
          </a:lstStyle>
          <a:p>
            <a:pPr>
              <a:defRPr/>
            </a:pPr>
            <a:fld id="{3BF3CFF0-BA9B-40C1-806C-6B265D624A59}" type="datetimeFigureOut">
              <a:rPr lang="en-US"/>
              <a:pPr>
                <a:defRPr/>
              </a:pPr>
              <a:t>11-Aug-18</a:t>
            </a:fld>
            <a:endParaRPr lang="en-US"/>
          </a:p>
        </p:txBody>
      </p:sp>
      <p:sp>
        <p:nvSpPr>
          <p:cNvPr id="5" name="Footer Placeholder 4">
            <a:extLst>
              <a:ext uri="{FF2B5EF4-FFF2-40B4-BE49-F238E27FC236}">
                <a16:creationId xmlns:a16="http://schemas.microsoft.com/office/drawing/2014/main" xmlns="" id="{B5BCBC63-58D4-4103-9BA7-91F2A0E0C6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D4ECD12-3AA7-4D17-983B-BC789F2E052B}"/>
              </a:ext>
            </a:extLst>
          </p:cNvPr>
          <p:cNvSpPr>
            <a:spLocks noGrp="1"/>
          </p:cNvSpPr>
          <p:nvPr>
            <p:ph type="sldNum" sz="quarter" idx="12"/>
          </p:nvPr>
        </p:nvSpPr>
        <p:spPr/>
        <p:txBody>
          <a:bodyPr/>
          <a:lstStyle>
            <a:lvl1pPr>
              <a:defRPr/>
            </a:lvl1pPr>
          </a:lstStyle>
          <a:p>
            <a:fld id="{17BCE0E6-19AA-4B7F-8F40-7C02AD5069B1}" type="slidenum">
              <a:rPr lang="en-US" altLang="x-none"/>
              <a:pPr/>
              <a:t>‹#›</a:t>
            </a:fld>
            <a:endParaRPr lang="en-US" altLang="x-none"/>
          </a:p>
        </p:txBody>
      </p:sp>
    </p:spTree>
    <p:extLst>
      <p:ext uri="{BB962C8B-B14F-4D97-AF65-F5344CB8AC3E}">
        <p14:creationId xmlns:p14="http://schemas.microsoft.com/office/powerpoint/2010/main" val="15545954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1E6F431-A915-472A-9FA5-BB681433C120}"/>
              </a:ext>
            </a:extLst>
          </p:cNvPr>
          <p:cNvSpPr>
            <a:spLocks noGrp="1"/>
          </p:cNvSpPr>
          <p:nvPr>
            <p:ph type="dt" sz="half" idx="10"/>
          </p:nvPr>
        </p:nvSpPr>
        <p:spPr/>
        <p:txBody>
          <a:bodyPr/>
          <a:lstStyle>
            <a:lvl1pPr>
              <a:defRPr/>
            </a:lvl1pPr>
          </a:lstStyle>
          <a:p>
            <a:pPr>
              <a:defRPr/>
            </a:pPr>
            <a:fld id="{F58F0356-5653-4580-94D1-06D7132D54A4}" type="datetimeFigureOut">
              <a:rPr lang="en-US"/>
              <a:pPr>
                <a:defRPr/>
              </a:pPr>
              <a:t>11-Aug-18</a:t>
            </a:fld>
            <a:endParaRPr lang="en-US"/>
          </a:p>
        </p:txBody>
      </p:sp>
      <p:sp>
        <p:nvSpPr>
          <p:cNvPr id="5" name="Footer Placeholder 4">
            <a:extLst>
              <a:ext uri="{FF2B5EF4-FFF2-40B4-BE49-F238E27FC236}">
                <a16:creationId xmlns:a16="http://schemas.microsoft.com/office/drawing/2014/main" xmlns="" id="{E0963322-8784-4A85-8BA9-A0C8AE17CB7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C2470443-ABE4-4325-9A02-EFECC4A112D2}"/>
              </a:ext>
            </a:extLst>
          </p:cNvPr>
          <p:cNvSpPr>
            <a:spLocks noGrp="1"/>
          </p:cNvSpPr>
          <p:nvPr>
            <p:ph type="sldNum" sz="quarter" idx="12"/>
          </p:nvPr>
        </p:nvSpPr>
        <p:spPr/>
        <p:txBody>
          <a:bodyPr/>
          <a:lstStyle>
            <a:lvl1pPr>
              <a:defRPr/>
            </a:lvl1pPr>
          </a:lstStyle>
          <a:p>
            <a:fld id="{6A8562CA-1512-4411-8BB8-24E289B3C1A4}" type="slidenum">
              <a:rPr lang="en-US" altLang="x-none"/>
              <a:pPr/>
              <a:t>‹#›</a:t>
            </a:fld>
            <a:endParaRPr lang="en-US" altLang="x-none"/>
          </a:p>
        </p:txBody>
      </p:sp>
    </p:spTree>
    <p:extLst>
      <p:ext uri="{BB962C8B-B14F-4D97-AF65-F5344CB8AC3E}">
        <p14:creationId xmlns:p14="http://schemas.microsoft.com/office/powerpoint/2010/main" val="2823036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D6C38E9-2C74-4202-BF85-9EB122205404}" type="datetimeFigureOut">
              <a:rPr lang="en-US" smtClean="0"/>
              <a:t>11-Aug-18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4188129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6C38E9-2C74-4202-BF85-9EB122205404}" type="datetimeFigureOut">
              <a:rPr lang="en-US" smtClean="0"/>
              <a:t>11-Aug-18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1711493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6C38E9-2C74-4202-BF85-9EB122205404}" type="datetimeFigureOut">
              <a:rPr lang="en-US" smtClean="0"/>
              <a:t>11-Aug-18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287140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6C38E9-2C74-4202-BF85-9EB122205404}" type="datetimeFigureOut">
              <a:rPr lang="en-US" smtClean="0"/>
              <a:t>11-Aug-18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2035480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6C38E9-2C74-4202-BF85-9EB122205404}" type="datetimeFigureOut">
              <a:rPr lang="en-US" smtClean="0"/>
              <a:t>11-Aug-18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2114974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6C38E9-2C74-4202-BF85-9EB122205404}" type="datetimeFigureOut">
              <a:rPr lang="en-US" smtClean="0"/>
              <a:t>11-Aug-18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4211839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6C38E9-2C74-4202-BF85-9EB122205404}" type="datetimeFigureOut">
              <a:rPr lang="en-US" smtClean="0"/>
              <a:t>11-Aug-18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7311F-ACAE-4E14-889A-ED35BE7DC7A3}" type="slidenum">
              <a:rPr lang="en-US" smtClean="0"/>
              <a:t>‹#›</a:t>
            </a:fld>
            <a:endParaRPr lang="en-US"/>
          </a:p>
        </p:txBody>
      </p:sp>
    </p:spTree>
    <p:extLst>
      <p:ext uri="{BB962C8B-B14F-4D97-AF65-F5344CB8AC3E}">
        <p14:creationId xmlns:p14="http://schemas.microsoft.com/office/powerpoint/2010/main" val="237137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6C38E9-2C74-4202-BF85-9EB122205404}" type="datetimeFigureOut">
              <a:rPr lang="en-US" smtClean="0"/>
              <a:t>11-Aug-18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77311F-ACAE-4E14-889A-ED35BE7DC7A3}" type="slidenum">
              <a:rPr lang="en-US" smtClean="0"/>
              <a:t>‹#›</a:t>
            </a:fld>
            <a:endParaRPr lang="en-US"/>
          </a:p>
        </p:txBody>
      </p:sp>
    </p:spTree>
    <p:extLst>
      <p:ext uri="{BB962C8B-B14F-4D97-AF65-F5344CB8AC3E}">
        <p14:creationId xmlns:p14="http://schemas.microsoft.com/office/powerpoint/2010/main" val="351685848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xmlns="" id="{248AFCAD-58D7-4B22-8BBE-6C18A2288BA1}"/>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x-none"/>
              <a:t>Click to edit Master title style</a:t>
            </a:r>
          </a:p>
        </p:txBody>
      </p:sp>
      <p:sp>
        <p:nvSpPr>
          <p:cNvPr id="1027" name="Text Placeholder 2">
            <a:extLst>
              <a:ext uri="{FF2B5EF4-FFF2-40B4-BE49-F238E27FC236}">
                <a16:creationId xmlns:a16="http://schemas.microsoft.com/office/drawing/2014/main" xmlns="" id="{334E4A95-7E9D-4A69-9B28-D98EF25A42F2}"/>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x-none"/>
              <a:t>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4" name="Date Placeholder 3">
            <a:extLst>
              <a:ext uri="{FF2B5EF4-FFF2-40B4-BE49-F238E27FC236}">
                <a16:creationId xmlns:a16="http://schemas.microsoft.com/office/drawing/2014/main" xmlns="" id="{A8445217-B98F-40CC-860C-2CAD89142F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A57C068-246F-487D-9DDB-EF160C1D2395}" type="datetimeFigureOut">
              <a:rPr lang="en-US"/>
              <a:pPr>
                <a:defRPr/>
              </a:pPr>
              <a:t>11-Aug-18</a:t>
            </a:fld>
            <a:endParaRPr lang="en-US"/>
          </a:p>
        </p:txBody>
      </p:sp>
      <p:sp>
        <p:nvSpPr>
          <p:cNvPr id="5" name="Footer Placeholder 4">
            <a:extLst>
              <a:ext uri="{FF2B5EF4-FFF2-40B4-BE49-F238E27FC236}">
                <a16:creationId xmlns:a16="http://schemas.microsoft.com/office/drawing/2014/main" xmlns="" id="{1746EC0F-3F26-4472-AC00-98F191D663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xmlns="" id="{B716F61A-440A-49B8-B915-819FF12EA510}"/>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8CF090E-ED29-469A-8332-C49E540D481F}" type="slidenum">
              <a:rPr lang="en-US" altLang="x-none"/>
              <a:pPr/>
              <a:t>‹#›</a:t>
            </a:fld>
            <a:endParaRPr lang="en-US" altLang="x-none"/>
          </a:p>
        </p:txBody>
      </p:sp>
    </p:spTree>
    <p:extLst>
      <p:ext uri="{BB962C8B-B14F-4D97-AF65-F5344CB8AC3E}">
        <p14:creationId xmlns:p14="http://schemas.microsoft.com/office/powerpoint/2010/main" val="12170995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860472"/>
            <a:ext cx="12192000" cy="997527"/>
          </a:xfrm>
          <a:prstGeom prst="rect">
            <a:avLst/>
          </a:prstGeom>
        </p:spPr>
      </p:pic>
      <p:sp>
        <p:nvSpPr>
          <p:cNvPr id="2" name="Title 1"/>
          <p:cNvSpPr>
            <a:spLocks noGrp="1"/>
          </p:cNvSpPr>
          <p:nvPr>
            <p:ph type="ctrTitle"/>
          </p:nvPr>
        </p:nvSpPr>
        <p:spPr>
          <a:xfrm>
            <a:off x="1524000" y="1979184"/>
            <a:ext cx="9019310" cy="675238"/>
          </a:xfrm>
        </p:spPr>
        <p:txBody>
          <a:bodyPr>
            <a:normAutofit/>
          </a:bodyPr>
          <a:lstStyle/>
          <a:p>
            <a:r>
              <a:rPr lang="en-US" sz="2800" b="1" dirty="0"/>
              <a:t>MINISTRY OF ENVIRONMENT AND FORESTRY</a:t>
            </a:r>
          </a:p>
        </p:txBody>
      </p:sp>
      <p:sp>
        <p:nvSpPr>
          <p:cNvPr id="3" name="Subtitle 2"/>
          <p:cNvSpPr>
            <a:spLocks noGrp="1"/>
          </p:cNvSpPr>
          <p:nvPr>
            <p:ph type="subTitle" idx="1"/>
          </p:nvPr>
        </p:nvSpPr>
        <p:spPr>
          <a:xfrm>
            <a:off x="1524000" y="3160406"/>
            <a:ext cx="9144000" cy="2923418"/>
          </a:xfrm>
        </p:spPr>
        <p:txBody>
          <a:bodyPr>
            <a:normAutofit fontScale="92500" lnSpcReduction="20000"/>
          </a:bodyPr>
          <a:lstStyle/>
          <a:p>
            <a:r>
              <a:rPr lang="en-GB" sz="3200" b="1" dirty="0">
                <a:effectLst>
                  <a:outerShdw blurRad="38100" dist="38100" dir="2700000" algn="tl">
                    <a:srgbClr val="000000">
                      <a:alpha val="43137"/>
                    </a:srgbClr>
                  </a:outerShdw>
                </a:effectLst>
              </a:rPr>
              <a:t>REPORT OF THE CABINET SECRETARY ON MAASAI MAU FOREST EVICTIONS – (</a:t>
            </a:r>
            <a:r>
              <a:rPr lang="en-GB" sz="3200" b="1" i="1" dirty="0">
                <a:effectLst>
                  <a:outerShdw blurRad="38100" dist="38100" dir="2700000" algn="tl">
                    <a:srgbClr val="000000">
                      <a:alpha val="43137"/>
                    </a:srgbClr>
                  </a:outerShdw>
                </a:effectLst>
              </a:rPr>
              <a:t>ABRIDGED VERSION</a:t>
            </a:r>
            <a:r>
              <a:rPr lang="en-GB" sz="3200" b="1" dirty="0">
                <a:effectLst>
                  <a:outerShdw blurRad="38100" dist="38100" dir="2700000" algn="tl">
                    <a:srgbClr val="000000">
                      <a:alpha val="43137"/>
                    </a:srgbClr>
                  </a:outerShdw>
                </a:effectLst>
              </a:rPr>
              <a:t>) </a:t>
            </a:r>
            <a:r>
              <a:rPr lang="en-GB" b="1" dirty="0"/>
              <a:t/>
            </a:r>
            <a:br>
              <a:rPr lang="en-GB" b="1" dirty="0"/>
            </a:br>
            <a:endParaRPr lang="en-GB" b="1" dirty="0"/>
          </a:p>
          <a:p>
            <a:endParaRPr lang="en-GB" b="1" dirty="0"/>
          </a:p>
          <a:p>
            <a:pPr defTabSz="457200"/>
            <a:r>
              <a:rPr lang="en-US" b="1" i="1" dirty="0">
                <a:solidFill>
                  <a:prstClr val="black"/>
                </a:solidFill>
              </a:rPr>
              <a:t>PRESENTATION TO THE PARLIAMENTARY COMMITTEE ON ENVIRONMENT AND NATURAL RESOURCES </a:t>
            </a:r>
          </a:p>
          <a:p>
            <a:pPr defTabSz="457200"/>
            <a:endParaRPr lang="en-US" b="1" i="1" dirty="0">
              <a:solidFill>
                <a:prstClr val="black"/>
              </a:solidFill>
            </a:endParaRPr>
          </a:p>
          <a:p>
            <a:pPr defTabSz="457200"/>
            <a:r>
              <a:rPr lang="en-US" b="1" i="1" dirty="0">
                <a:solidFill>
                  <a:prstClr val="black"/>
                </a:solidFill>
              </a:rPr>
              <a:t>13TH AUGUST 2018    </a:t>
            </a:r>
          </a:p>
          <a:p>
            <a:endParaRPr lang="en-US" dirty="0"/>
          </a:p>
        </p:txBody>
      </p:sp>
      <p:pic>
        <p:nvPicPr>
          <p:cNvPr id="10" name="Picture 9">
            <a:extLst>
              <a:ext uri="{FF2B5EF4-FFF2-40B4-BE49-F238E27FC236}">
                <a16:creationId xmlns:a16="http://schemas.microsoft.com/office/drawing/2014/main" xmlns="" id="{D5BF1165-DF7D-4B92-9B8D-7D01A2EF37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88069" y="0"/>
            <a:ext cx="2215861" cy="2082909"/>
          </a:xfrm>
          <a:prstGeom prst="rect">
            <a:avLst/>
          </a:prstGeom>
        </p:spPr>
      </p:pic>
    </p:spTree>
    <p:extLst>
      <p:ext uri="{BB962C8B-B14F-4D97-AF65-F5344CB8AC3E}">
        <p14:creationId xmlns:p14="http://schemas.microsoft.com/office/powerpoint/2010/main" val="10973565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093077"/>
            <a:ext cx="12192000" cy="764922"/>
          </a:xfrm>
          <a:prstGeom prst="rect">
            <a:avLst/>
          </a:prstGeom>
        </p:spPr>
      </p:pic>
      <p:sp>
        <p:nvSpPr>
          <p:cNvPr id="3" name="Subtitle 2"/>
          <p:cNvSpPr>
            <a:spLocks noGrp="1"/>
          </p:cNvSpPr>
          <p:nvPr>
            <p:ph type="subTitle" idx="1"/>
          </p:nvPr>
        </p:nvSpPr>
        <p:spPr>
          <a:xfrm>
            <a:off x="0" y="720436"/>
            <a:ext cx="12192000" cy="5818764"/>
          </a:xfrm>
        </p:spPr>
        <p:txBody>
          <a:bodyPr>
            <a:noAutofit/>
          </a:bodyPr>
          <a:lstStyle/>
          <a:p>
            <a:pPr algn="l"/>
            <a:r>
              <a:rPr lang="en-US" sz="2600" b="1" dirty="0">
                <a:latin typeface="Arial" panose="020B0604020202020204" pitchFamily="34" charset="0"/>
                <a:cs typeface="Arial" panose="020B0604020202020204" pitchFamily="34" charset="0"/>
              </a:rPr>
              <a:t>Total Economic Valuation</a:t>
            </a:r>
          </a:p>
          <a:p>
            <a:pPr marL="342900" indent="-342900" algn="just">
              <a:buFont typeface="Arial" panose="020B0604020202020204" pitchFamily="34" charset="0"/>
              <a:buChar char="•"/>
            </a:pPr>
            <a:r>
              <a:rPr lang="en-US" sz="2600" dirty="0">
                <a:latin typeface="Arial" panose="020B0604020202020204" pitchFamily="34" charset="0"/>
                <a:cs typeface="Arial" panose="020B0604020202020204" pitchFamily="34" charset="0"/>
              </a:rPr>
              <a:t>3 forest blocks (MMF, Transmara and Eastern Mau Forest) were valued at </a:t>
            </a:r>
          </a:p>
          <a:p>
            <a:pPr marL="363538" indent="-363538" algn="just"/>
            <a:r>
              <a:rPr lang="en-US" sz="2600" dirty="0">
                <a:latin typeface="Arial" panose="020B0604020202020204" pitchFamily="34" charset="0"/>
                <a:cs typeface="Arial" panose="020B0604020202020204" pitchFamily="34" charset="0"/>
              </a:rPr>
              <a:t>	Kshs. 17 Billion in 2011 </a:t>
            </a:r>
            <a:r>
              <a:rPr lang="en-US" sz="2600" dirty="0">
                <a:solidFill>
                  <a:srgbClr val="FF0000"/>
                </a:solidFill>
                <a:latin typeface="Arial" panose="020B0604020202020204" pitchFamily="34" charset="0"/>
                <a:cs typeface="Arial" panose="020B0604020202020204" pitchFamily="34" charset="0"/>
              </a:rPr>
              <a:t>(</a:t>
            </a:r>
            <a:r>
              <a:rPr lang="en-US" sz="2600" i="1" dirty="0">
                <a:solidFill>
                  <a:srgbClr val="FF0000"/>
                </a:solidFill>
                <a:latin typeface="Arial" panose="020B0604020202020204" pitchFamily="34" charset="0"/>
                <a:cs typeface="Arial" panose="020B0604020202020204" pitchFamily="34" charset="0"/>
              </a:rPr>
              <a:t>refer to page 15)</a:t>
            </a:r>
          </a:p>
          <a:p>
            <a:endParaRPr lang="en-US" sz="2600" i="1" dirty="0">
              <a:solidFill>
                <a:srgbClr val="FF0000"/>
              </a:solidFill>
              <a:latin typeface="Arial" panose="020B0604020202020204" pitchFamily="34" charset="0"/>
              <a:cs typeface="Arial" panose="020B0604020202020204" pitchFamily="34" charset="0"/>
            </a:endParaRPr>
          </a:p>
          <a:p>
            <a:pPr algn="l"/>
            <a:r>
              <a:rPr lang="en-US" sz="2600" b="1" dirty="0">
                <a:latin typeface="Arial" panose="020B0604020202020204" pitchFamily="34" charset="0"/>
                <a:cs typeface="Arial" panose="020B0604020202020204" pitchFamily="34" charset="0"/>
              </a:rPr>
              <a:t>Regional and International Importance</a:t>
            </a:r>
          </a:p>
          <a:p>
            <a:pPr marL="342900" indent="-342900" algn="just">
              <a:buFont typeface="Arial" panose="020B0604020202020204" pitchFamily="34" charset="0"/>
              <a:buChar char="•"/>
            </a:pPr>
            <a:r>
              <a:rPr lang="en-US" sz="2600" dirty="0">
                <a:latin typeface="Arial" panose="020B0604020202020204" pitchFamily="34" charset="0"/>
                <a:cs typeface="Arial" panose="020B0604020202020204" pitchFamily="34" charset="0"/>
              </a:rPr>
              <a:t>MMF supports transboundary resources</a:t>
            </a:r>
          </a:p>
          <a:p>
            <a:pPr marL="342900" indent="-342900" algn="just">
              <a:buFont typeface="Arial" panose="020B0604020202020204" pitchFamily="34" charset="0"/>
              <a:buChar char="•"/>
            </a:pPr>
            <a:r>
              <a:rPr lang="en-US" sz="2600" dirty="0">
                <a:latin typeface="Arial" panose="020B0604020202020204" pitchFamily="34" charset="0"/>
                <a:cs typeface="Arial" panose="020B0604020202020204" pitchFamily="34" charset="0"/>
              </a:rPr>
              <a:t>Protected under several Multilateral Environmental Agreements (MEAs) such as:</a:t>
            </a:r>
          </a:p>
          <a:p>
            <a:pPr marL="900113" indent="-536575" algn="just">
              <a:buFont typeface="Wingdings" panose="05000000000000000000" pitchFamily="2" charset="2"/>
              <a:buChar char="Ø"/>
            </a:pPr>
            <a:r>
              <a:rPr lang="en-US" sz="2600" dirty="0">
                <a:latin typeface="Arial" panose="020B0604020202020204" pitchFamily="34" charset="0"/>
                <a:cs typeface="Arial" panose="020B0604020202020204" pitchFamily="34" charset="0"/>
              </a:rPr>
              <a:t>East African Community Treaty</a:t>
            </a:r>
          </a:p>
          <a:p>
            <a:pPr marL="900113" indent="-536575" algn="just">
              <a:buFont typeface="Wingdings" panose="05000000000000000000" pitchFamily="2" charset="2"/>
              <a:buChar char="Ø"/>
            </a:pPr>
            <a:r>
              <a:rPr lang="en-US" sz="2600" dirty="0">
                <a:latin typeface="Arial" panose="020B0604020202020204" pitchFamily="34" charset="0"/>
                <a:cs typeface="Arial" panose="020B0604020202020204" pitchFamily="34" charset="0"/>
              </a:rPr>
              <a:t>Agreement of the Nile River Cooperative Framework</a:t>
            </a:r>
          </a:p>
          <a:p>
            <a:pPr marL="900113" indent="-536575" algn="just">
              <a:buFont typeface="Wingdings" panose="05000000000000000000" pitchFamily="2" charset="2"/>
              <a:buChar char="Ø"/>
            </a:pPr>
            <a:r>
              <a:rPr lang="en-US" sz="2600" dirty="0">
                <a:latin typeface="Arial" panose="020B0604020202020204" pitchFamily="34" charset="0"/>
                <a:cs typeface="Arial" panose="020B0604020202020204" pitchFamily="34" charset="0"/>
              </a:rPr>
              <a:t>African Convention on Conservation of Nature and Natural Resources</a:t>
            </a:r>
          </a:p>
          <a:p>
            <a:pPr marL="363538" algn="r"/>
            <a:r>
              <a:rPr lang="en-US" sz="2600" i="1" dirty="0">
                <a:solidFill>
                  <a:srgbClr val="FF0000"/>
                </a:solidFill>
                <a:latin typeface="Arial" panose="020B0604020202020204" pitchFamily="34" charset="0"/>
                <a:cs typeface="Arial" panose="020B0604020202020204" pitchFamily="34" charset="0"/>
              </a:rPr>
              <a:t>(refer to page 16)</a:t>
            </a:r>
            <a:endParaRPr lang="en-US" sz="2600" i="1"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xmlns="" id="{540A82D0-91AF-417D-9BC3-3DC37D2032B2}"/>
              </a:ext>
            </a:extLst>
          </p:cNvPr>
          <p:cNvSpPr>
            <a:spLocks noGrp="1"/>
          </p:cNvSpPr>
          <p:nvPr>
            <p:ph type="ctrTitle"/>
          </p:nvPr>
        </p:nvSpPr>
        <p:spPr>
          <a:xfrm>
            <a:off x="762000" y="194109"/>
            <a:ext cx="10058400" cy="764922"/>
          </a:xfrm>
        </p:spPr>
        <p:txBody>
          <a:bodyPr>
            <a:normAutofit fontScale="90000"/>
          </a:bodyPr>
          <a:lstStyle/>
          <a:p>
            <a:r>
              <a:rPr lang="en-US" b="1" dirty="0">
                <a:solidFill>
                  <a:srgbClr val="0070C0"/>
                </a:solidFill>
              </a:rPr>
              <a:t>IMPORTANCE OF MMF- CONT’D</a:t>
            </a:r>
          </a:p>
        </p:txBody>
      </p:sp>
    </p:spTree>
    <p:extLst>
      <p:ext uri="{BB962C8B-B14F-4D97-AF65-F5344CB8AC3E}">
        <p14:creationId xmlns:p14="http://schemas.microsoft.com/office/powerpoint/2010/main" val="1557440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943600"/>
            <a:ext cx="12192000" cy="914400"/>
          </a:xfrm>
          <a:prstGeom prst="rect">
            <a:avLst/>
          </a:prstGeom>
        </p:spPr>
      </p:pic>
      <p:sp>
        <p:nvSpPr>
          <p:cNvPr id="2" name="Title 1"/>
          <p:cNvSpPr>
            <a:spLocks noGrp="1"/>
          </p:cNvSpPr>
          <p:nvPr>
            <p:ph type="ctrTitle"/>
          </p:nvPr>
        </p:nvSpPr>
        <p:spPr>
          <a:xfrm>
            <a:off x="221673" y="152544"/>
            <a:ext cx="10446327" cy="789565"/>
          </a:xfrm>
        </p:spPr>
        <p:txBody>
          <a:bodyPr>
            <a:normAutofit fontScale="90000"/>
          </a:bodyPr>
          <a:lstStyle/>
          <a:p>
            <a:r>
              <a:rPr lang="en-US" b="1" dirty="0">
                <a:solidFill>
                  <a:srgbClr val="0070C0"/>
                </a:solidFill>
              </a:rPr>
              <a:t>THREATS AND CHALLENGES</a:t>
            </a:r>
          </a:p>
        </p:txBody>
      </p:sp>
      <p:sp>
        <p:nvSpPr>
          <p:cNvPr id="3" name="Subtitle 2"/>
          <p:cNvSpPr>
            <a:spLocks noGrp="1"/>
          </p:cNvSpPr>
          <p:nvPr>
            <p:ph type="subTitle" idx="1"/>
          </p:nvPr>
        </p:nvSpPr>
        <p:spPr>
          <a:xfrm>
            <a:off x="221673" y="942109"/>
            <a:ext cx="11499272" cy="5095620"/>
          </a:xfrm>
        </p:spPr>
        <p:txBody>
          <a:bodyPr>
            <a:noAutofit/>
          </a:bodyPr>
          <a:lstStyle/>
          <a:p>
            <a:pPr marL="571500" indent="-571500" algn="just">
              <a:buFont typeface="Arial" panose="020B0604020202020204" pitchFamily="34" charset="0"/>
              <a:buChar char="•"/>
            </a:pPr>
            <a:r>
              <a:rPr lang="en-GB" sz="3200" dirty="0">
                <a:latin typeface="Arial" panose="020B0604020202020204" pitchFamily="34" charset="0"/>
                <a:cs typeface="Arial" panose="020B0604020202020204" pitchFamily="34" charset="0"/>
              </a:rPr>
              <a:t>Illegal Settlements and encroachment </a:t>
            </a:r>
            <a:r>
              <a:rPr lang="en-GB" sz="3200" i="1" dirty="0">
                <a:solidFill>
                  <a:srgbClr val="FF0000"/>
                </a:solidFill>
                <a:latin typeface="Arial" panose="020B0604020202020204" pitchFamily="34" charset="0"/>
                <a:cs typeface="Arial" panose="020B0604020202020204" pitchFamily="34" charset="0"/>
              </a:rPr>
              <a:t>(refer to page 18-21</a:t>
            </a:r>
            <a:r>
              <a:rPr lang="en-GB" sz="3200" dirty="0">
                <a:solidFill>
                  <a:srgbClr val="FF0000"/>
                </a:solidFill>
                <a:latin typeface="Arial" panose="020B0604020202020204" pitchFamily="34" charset="0"/>
                <a:cs typeface="Arial" panose="020B0604020202020204" pitchFamily="34" charset="0"/>
              </a:rPr>
              <a:t>)</a:t>
            </a:r>
          </a:p>
          <a:p>
            <a:pPr marL="571500" indent="-571500" algn="just">
              <a:buFont typeface="Arial" panose="020B0604020202020204" pitchFamily="34" charset="0"/>
              <a:buChar char="•"/>
            </a:pPr>
            <a:r>
              <a:rPr lang="en-GB" sz="3200" dirty="0">
                <a:latin typeface="Arial" panose="020B0604020202020204" pitchFamily="34" charset="0"/>
                <a:cs typeface="Arial" panose="020B0604020202020204" pitchFamily="34" charset="0"/>
              </a:rPr>
              <a:t>Incomplete survey of MMF boundaries </a:t>
            </a:r>
            <a:r>
              <a:rPr lang="en-GB" sz="3200" i="1" dirty="0">
                <a:solidFill>
                  <a:srgbClr val="FF0000"/>
                </a:solidFill>
                <a:latin typeface="Arial" panose="020B0604020202020204" pitchFamily="34" charset="0"/>
                <a:cs typeface="Arial" panose="020B0604020202020204" pitchFamily="34" charset="0"/>
              </a:rPr>
              <a:t>(refer to page 22)</a:t>
            </a:r>
          </a:p>
          <a:p>
            <a:pPr marL="571500" indent="-571500" algn="just">
              <a:buFont typeface="Arial" panose="020B0604020202020204" pitchFamily="34" charset="0"/>
              <a:buChar char="•"/>
            </a:pPr>
            <a:r>
              <a:rPr lang="en-GB" sz="3200" dirty="0">
                <a:latin typeface="Arial" panose="020B0604020202020204" pitchFamily="34" charset="0"/>
                <a:cs typeface="Arial" panose="020B0604020202020204" pitchFamily="34" charset="0"/>
              </a:rPr>
              <a:t>Political and security tensions </a:t>
            </a:r>
            <a:r>
              <a:rPr lang="en-GB" sz="3200" i="1" dirty="0">
                <a:solidFill>
                  <a:srgbClr val="FF0000"/>
                </a:solidFill>
                <a:latin typeface="Arial" panose="020B0604020202020204" pitchFamily="34" charset="0"/>
                <a:cs typeface="Arial" panose="020B0604020202020204" pitchFamily="34" charset="0"/>
              </a:rPr>
              <a:t>(refer to page 23)</a:t>
            </a:r>
          </a:p>
          <a:p>
            <a:pPr marL="571500" indent="-571500" algn="just">
              <a:buFont typeface="Arial" panose="020B0604020202020204" pitchFamily="34" charset="0"/>
              <a:buChar char="•"/>
            </a:pPr>
            <a:r>
              <a:rPr lang="en-GB" sz="3200" dirty="0">
                <a:latin typeface="Arial" panose="020B0604020202020204" pitchFamily="34" charset="0"/>
                <a:cs typeface="Arial" panose="020B0604020202020204" pitchFamily="34" charset="0"/>
              </a:rPr>
              <a:t>Conflicting messages on the conservation and management of MMF </a:t>
            </a:r>
            <a:r>
              <a:rPr lang="en-GB" sz="3200" i="1" dirty="0">
                <a:solidFill>
                  <a:srgbClr val="FF0000"/>
                </a:solidFill>
                <a:latin typeface="Arial" panose="020B0604020202020204" pitchFamily="34" charset="0"/>
                <a:cs typeface="Arial" panose="020B0604020202020204" pitchFamily="34" charset="0"/>
              </a:rPr>
              <a:t>(refer to page 23)</a:t>
            </a:r>
          </a:p>
          <a:p>
            <a:pPr marL="571500" indent="-571500" algn="just">
              <a:buFont typeface="Arial" panose="020B0604020202020204" pitchFamily="34" charset="0"/>
              <a:buChar char="•"/>
            </a:pPr>
            <a:r>
              <a:rPr lang="en-US" sz="3200" dirty="0">
                <a:latin typeface="Arial" panose="020B0604020202020204" pitchFamily="34" charset="0"/>
                <a:cs typeface="Arial" panose="020B0604020202020204" pitchFamily="34" charset="0"/>
              </a:rPr>
              <a:t>Rampant Charcoal burning </a:t>
            </a:r>
            <a:r>
              <a:rPr lang="en-US" sz="3200" i="1" dirty="0">
                <a:solidFill>
                  <a:srgbClr val="FF0000"/>
                </a:solidFill>
                <a:latin typeface="Arial" panose="020B0604020202020204" pitchFamily="34" charset="0"/>
                <a:cs typeface="Arial" panose="020B0604020202020204" pitchFamily="34" charset="0"/>
              </a:rPr>
              <a:t>(refer to page 24)</a:t>
            </a:r>
          </a:p>
          <a:p>
            <a:pPr marL="571500" indent="-571500" algn="just">
              <a:buFont typeface="Arial" panose="020B0604020202020204" pitchFamily="34" charset="0"/>
              <a:buChar char="•"/>
            </a:pPr>
            <a:r>
              <a:rPr lang="en-US" sz="3200" dirty="0">
                <a:latin typeface="Arial" panose="020B0604020202020204" pitchFamily="34" charset="0"/>
                <a:cs typeface="Arial" panose="020B0604020202020204" pitchFamily="34" charset="0"/>
              </a:rPr>
              <a:t>Forest fires </a:t>
            </a:r>
            <a:r>
              <a:rPr lang="en-US" sz="3200" i="1" dirty="0">
                <a:solidFill>
                  <a:srgbClr val="FF0000"/>
                </a:solidFill>
                <a:latin typeface="Arial" panose="020B0604020202020204" pitchFamily="34" charset="0"/>
                <a:cs typeface="Arial" panose="020B0604020202020204" pitchFamily="34" charset="0"/>
              </a:rPr>
              <a:t>(refer to page 24)</a:t>
            </a:r>
          </a:p>
          <a:p>
            <a:pPr marL="571500" indent="-571500" algn="just">
              <a:buFont typeface="Arial" panose="020B0604020202020204" pitchFamily="34" charset="0"/>
              <a:buChar char="•"/>
            </a:pPr>
            <a:r>
              <a:rPr lang="en-US" sz="3200" dirty="0">
                <a:latin typeface="Arial" panose="020B0604020202020204" pitchFamily="34" charset="0"/>
                <a:cs typeface="Arial" panose="020B0604020202020204" pitchFamily="34" charset="0"/>
              </a:rPr>
              <a:t>Illegal logging of indigenous tree species </a:t>
            </a:r>
            <a:r>
              <a:rPr lang="en-US" sz="3200" i="1" dirty="0">
                <a:solidFill>
                  <a:srgbClr val="FF0000"/>
                </a:solidFill>
                <a:latin typeface="Arial" panose="020B0604020202020204" pitchFamily="34" charset="0"/>
                <a:cs typeface="Arial" panose="020B0604020202020204" pitchFamily="34" charset="0"/>
              </a:rPr>
              <a:t>(refer to page 25)</a:t>
            </a:r>
          </a:p>
          <a:p>
            <a:pPr marL="571500" indent="-571500" algn="just">
              <a:buFont typeface="Arial" panose="020B0604020202020204" pitchFamily="34" charset="0"/>
              <a:buChar char="•"/>
            </a:pPr>
            <a:r>
              <a:rPr lang="en-US" sz="3200" dirty="0">
                <a:latin typeface="Arial" panose="020B0604020202020204" pitchFamily="34" charset="0"/>
                <a:cs typeface="Arial" panose="020B0604020202020204" pitchFamily="34" charset="0"/>
              </a:rPr>
              <a:t>Crop and livestock farming </a:t>
            </a:r>
            <a:r>
              <a:rPr lang="en-US" sz="3200" i="1" dirty="0">
                <a:solidFill>
                  <a:srgbClr val="FF0000"/>
                </a:solidFill>
                <a:latin typeface="Arial" panose="020B0604020202020204" pitchFamily="34" charset="0"/>
                <a:cs typeface="Arial" panose="020B0604020202020204" pitchFamily="34" charset="0"/>
              </a:rPr>
              <a:t>(refer to page 26)</a:t>
            </a:r>
          </a:p>
        </p:txBody>
      </p:sp>
    </p:spTree>
    <p:extLst>
      <p:ext uri="{BB962C8B-B14F-4D97-AF65-F5344CB8AC3E}">
        <p14:creationId xmlns:p14="http://schemas.microsoft.com/office/powerpoint/2010/main" val="2798469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193796"/>
            <a:ext cx="12192000" cy="664203"/>
          </a:xfrm>
          <a:prstGeom prst="rect">
            <a:avLst/>
          </a:prstGeom>
        </p:spPr>
      </p:pic>
      <p:sp>
        <p:nvSpPr>
          <p:cNvPr id="2" name="Title 1"/>
          <p:cNvSpPr>
            <a:spLocks noGrp="1"/>
          </p:cNvSpPr>
          <p:nvPr>
            <p:ph type="ctrTitle"/>
          </p:nvPr>
        </p:nvSpPr>
        <p:spPr>
          <a:xfrm>
            <a:off x="221673" y="152544"/>
            <a:ext cx="10446327" cy="634311"/>
          </a:xfrm>
        </p:spPr>
        <p:txBody>
          <a:bodyPr>
            <a:noAutofit/>
          </a:bodyPr>
          <a:lstStyle/>
          <a:p>
            <a:r>
              <a:rPr lang="en-US" sz="5200" b="1" dirty="0">
                <a:solidFill>
                  <a:srgbClr val="0070C0"/>
                </a:solidFill>
              </a:rPr>
              <a:t>BALLOONING OF GROUP RANCHES</a:t>
            </a:r>
          </a:p>
        </p:txBody>
      </p:sp>
      <p:sp>
        <p:nvSpPr>
          <p:cNvPr id="3" name="Subtitle 2"/>
          <p:cNvSpPr>
            <a:spLocks noGrp="1"/>
          </p:cNvSpPr>
          <p:nvPr>
            <p:ph type="subTitle" idx="1"/>
          </p:nvPr>
        </p:nvSpPr>
        <p:spPr>
          <a:xfrm>
            <a:off x="306838" y="664203"/>
            <a:ext cx="11752613" cy="5681179"/>
          </a:xfrm>
        </p:spPr>
        <p:txBody>
          <a:bodyPr>
            <a:noAutofit/>
          </a:bodyPr>
          <a:lstStyle/>
          <a:p>
            <a:pPr marL="571500" indent="-571500" algn="just">
              <a:buFont typeface="Arial" panose="020B0604020202020204" pitchFamily="34" charset="0"/>
              <a:buChar char="•"/>
            </a:pPr>
            <a:r>
              <a:rPr lang="en-US" sz="2900" dirty="0">
                <a:latin typeface="Arial" panose="020B0604020202020204" pitchFamily="34" charset="0"/>
                <a:cs typeface="Arial" panose="020B0604020202020204" pitchFamily="34" charset="0"/>
              </a:rPr>
              <a:t>Illegal settlement is a major threat facing MMF dating back to 1970s</a:t>
            </a:r>
          </a:p>
          <a:p>
            <a:pPr marL="571500" indent="-571500" algn="just">
              <a:buFont typeface="Arial" panose="020B0604020202020204" pitchFamily="34" charset="0"/>
              <a:buChar char="•"/>
            </a:pPr>
            <a:r>
              <a:rPr lang="en-US" sz="2900" dirty="0">
                <a:latin typeface="Arial" panose="020B0604020202020204" pitchFamily="34" charset="0"/>
                <a:cs typeface="Arial" panose="020B0604020202020204" pitchFamily="34" charset="0"/>
              </a:rPr>
              <a:t>Government declared 5 adjudication sections in the North and 5 others in the South </a:t>
            </a:r>
            <a:r>
              <a:rPr lang="en-US" sz="2900" dirty="0">
                <a:solidFill>
                  <a:srgbClr val="FF0000"/>
                </a:solidFill>
                <a:latin typeface="Arial" panose="020B0604020202020204" pitchFamily="34" charset="0"/>
                <a:cs typeface="Arial" panose="020B0604020202020204" pitchFamily="34" charset="0"/>
              </a:rPr>
              <a:t>(</a:t>
            </a:r>
            <a:r>
              <a:rPr lang="en-US" sz="2900" i="1" dirty="0">
                <a:solidFill>
                  <a:srgbClr val="FF0000"/>
                </a:solidFill>
                <a:latin typeface="Arial" panose="020B0604020202020204" pitchFamily="34" charset="0"/>
                <a:cs typeface="Arial" panose="020B0604020202020204" pitchFamily="34" charset="0"/>
              </a:rPr>
              <a:t>refer to page 18</a:t>
            </a:r>
            <a:r>
              <a:rPr lang="en-US" sz="2900" dirty="0">
                <a:solidFill>
                  <a:srgbClr val="FF0000"/>
                </a:solidFill>
                <a:latin typeface="Arial" panose="020B0604020202020204" pitchFamily="34" charset="0"/>
                <a:cs typeface="Arial" panose="020B0604020202020204" pitchFamily="34" charset="0"/>
              </a:rPr>
              <a:t>)</a:t>
            </a:r>
          </a:p>
          <a:p>
            <a:pPr marL="571500" indent="-571500" algn="just">
              <a:buFont typeface="Arial" panose="020B0604020202020204" pitchFamily="34" charset="0"/>
              <a:buChar char="•"/>
            </a:pPr>
            <a:r>
              <a:rPr lang="en-US" sz="2900" dirty="0">
                <a:latin typeface="Arial" panose="020B0604020202020204" pitchFamily="34" charset="0"/>
                <a:cs typeface="Arial" panose="020B0604020202020204" pitchFamily="34" charset="0"/>
              </a:rPr>
              <a:t>Adjudication and titles issued for the 5 group ranches </a:t>
            </a:r>
            <a:r>
              <a:rPr lang="en-US" sz="2900" i="1" dirty="0">
                <a:solidFill>
                  <a:srgbClr val="FF0000"/>
                </a:solidFill>
                <a:latin typeface="Arial" panose="020B0604020202020204" pitchFamily="34" charset="0"/>
                <a:cs typeface="Arial" panose="020B0604020202020204" pitchFamily="34" charset="0"/>
              </a:rPr>
              <a:t>(refer to page 18)</a:t>
            </a:r>
          </a:p>
          <a:p>
            <a:pPr marL="571500" indent="-571500" algn="just">
              <a:buFont typeface="Arial" panose="020B0604020202020204" pitchFamily="34" charset="0"/>
              <a:buChar char="•"/>
            </a:pPr>
            <a:r>
              <a:rPr lang="en-US" sz="2900" dirty="0">
                <a:latin typeface="Arial" panose="020B0604020202020204" pitchFamily="34" charset="0"/>
                <a:cs typeface="Arial" panose="020B0604020202020204" pitchFamily="34" charset="0"/>
              </a:rPr>
              <a:t>Application of consent by 5 group ranches to sub-divide the land among members </a:t>
            </a:r>
            <a:r>
              <a:rPr lang="en-US" sz="2900" dirty="0">
                <a:solidFill>
                  <a:srgbClr val="FF0000"/>
                </a:solidFill>
                <a:latin typeface="Arial" panose="020B0604020202020204" pitchFamily="34" charset="0"/>
                <a:cs typeface="Arial" panose="020B0604020202020204" pitchFamily="34" charset="0"/>
              </a:rPr>
              <a:t>(</a:t>
            </a:r>
            <a:r>
              <a:rPr lang="en-US" sz="2900" i="1" dirty="0">
                <a:solidFill>
                  <a:srgbClr val="FF0000"/>
                </a:solidFill>
                <a:latin typeface="Arial" panose="020B0604020202020204" pitchFamily="34" charset="0"/>
                <a:cs typeface="Arial" panose="020B0604020202020204" pitchFamily="34" charset="0"/>
              </a:rPr>
              <a:t>refer to page 18</a:t>
            </a:r>
            <a:r>
              <a:rPr lang="en-US" sz="2900" dirty="0">
                <a:solidFill>
                  <a:srgbClr val="FF0000"/>
                </a:solidFill>
                <a:latin typeface="Arial" panose="020B0604020202020204" pitchFamily="34" charset="0"/>
                <a:cs typeface="Arial" panose="020B0604020202020204" pitchFamily="34" charset="0"/>
              </a:rPr>
              <a:t>)</a:t>
            </a:r>
          </a:p>
          <a:p>
            <a:pPr marL="571500" indent="-571500" algn="just">
              <a:buFont typeface="Arial" panose="020B0604020202020204" pitchFamily="34" charset="0"/>
              <a:buChar char="•"/>
            </a:pPr>
            <a:r>
              <a:rPr lang="en-US" sz="2900" dirty="0">
                <a:latin typeface="Arial" panose="020B0604020202020204" pitchFamily="34" charset="0"/>
                <a:cs typeface="Arial" panose="020B0604020202020204" pitchFamily="34" charset="0"/>
              </a:rPr>
              <a:t>Consent issued by Land Control Board </a:t>
            </a:r>
            <a:r>
              <a:rPr lang="en-US" sz="2900" i="1" dirty="0">
                <a:solidFill>
                  <a:srgbClr val="FF0000"/>
                </a:solidFill>
                <a:latin typeface="Arial" panose="020B0604020202020204" pitchFamily="34" charset="0"/>
                <a:cs typeface="Arial" panose="020B0604020202020204" pitchFamily="34" charset="0"/>
              </a:rPr>
              <a:t>(refer to page 19)</a:t>
            </a:r>
          </a:p>
          <a:p>
            <a:pPr marL="571500" indent="-571500" algn="just">
              <a:buFont typeface="Arial" panose="020B0604020202020204" pitchFamily="34" charset="0"/>
              <a:buChar char="•"/>
            </a:pPr>
            <a:r>
              <a:rPr lang="en-US" sz="2900" dirty="0">
                <a:latin typeface="Arial" panose="020B0604020202020204" pitchFamily="34" charset="0"/>
                <a:cs typeface="Arial" panose="020B0604020202020204" pitchFamily="34" charset="0"/>
              </a:rPr>
              <a:t>Title deeds were fraudulently issued </a:t>
            </a:r>
            <a:r>
              <a:rPr lang="en-US" sz="2900" i="1" dirty="0">
                <a:solidFill>
                  <a:srgbClr val="FF0000"/>
                </a:solidFill>
                <a:latin typeface="Arial" panose="020B0604020202020204" pitchFamily="34" charset="0"/>
                <a:cs typeface="Arial" panose="020B0604020202020204" pitchFamily="34" charset="0"/>
              </a:rPr>
              <a:t>(refer to page 19)</a:t>
            </a:r>
          </a:p>
        </p:txBody>
      </p:sp>
    </p:spTree>
    <p:extLst>
      <p:ext uri="{BB962C8B-B14F-4D97-AF65-F5344CB8AC3E}">
        <p14:creationId xmlns:p14="http://schemas.microsoft.com/office/powerpoint/2010/main" val="925862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068434"/>
            <a:ext cx="12192000" cy="789566"/>
          </a:xfrm>
          <a:prstGeom prst="rect">
            <a:avLst/>
          </a:prstGeom>
        </p:spPr>
      </p:pic>
      <p:sp>
        <p:nvSpPr>
          <p:cNvPr id="2" name="Title 1"/>
          <p:cNvSpPr>
            <a:spLocks noGrp="1"/>
          </p:cNvSpPr>
          <p:nvPr>
            <p:ph type="ctrTitle"/>
          </p:nvPr>
        </p:nvSpPr>
        <p:spPr>
          <a:xfrm>
            <a:off x="94129" y="152544"/>
            <a:ext cx="11880156" cy="789565"/>
          </a:xfrm>
        </p:spPr>
        <p:txBody>
          <a:bodyPr>
            <a:noAutofit/>
          </a:bodyPr>
          <a:lstStyle/>
          <a:p>
            <a:r>
              <a:rPr lang="en-US" sz="5200" b="1" dirty="0">
                <a:solidFill>
                  <a:srgbClr val="0070C0"/>
                </a:solidFill>
              </a:rPr>
              <a:t>BALLOONING OF GROUP RANCHES – CONT’D</a:t>
            </a:r>
          </a:p>
        </p:txBody>
      </p:sp>
      <p:sp>
        <p:nvSpPr>
          <p:cNvPr id="3" name="Subtitle 2"/>
          <p:cNvSpPr>
            <a:spLocks noGrp="1"/>
          </p:cNvSpPr>
          <p:nvPr>
            <p:ph type="subTitle" idx="1"/>
          </p:nvPr>
        </p:nvSpPr>
        <p:spPr>
          <a:xfrm>
            <a:off x="221672" y="1149927"/>
            <a:ext cx="11752613" cy="4815444"/>
          </a:xfrm>
        </p:spPr>
        <p:txBody>
          <a:bodyPr>
            <a:normAutofit fontScale="77500" lnSpcReduction="20000"/>
          </a:bodyPr>
          <a:lstStyle/>
          <a:p>
            <a:pPr marL="571500" indent="-571500" algn="just">
              <a:buFont typeface="Arial" panose="020B0604020202020204" pitchFamily="34" charset="0"/>
              <a:buChar char="•"/>
            </a:pPr>
            <a:r>
              <a:rPr lang="en-US" sz="4000" dirty="0">
                <a:latin typeface="Arial" panose="020B0604020202020204" pitchFamily="34" charset="0"/>
                <a:cs typeface="Arial" panose="020B0604020202020204" pitchFamily="34" charset="0"/>
              </a:rPr>
              <a:t>Government officers, politician, surveyors and influential people irregularly expanded boundaries of group ranches beyond original adjudication boundaries </a:t>
            </a:r>
            <a:r>
              <a:rPr lang="en-US" sz="4000" i="1" dirty="0">
                <a:solidFill>
                  <a:srgbClr val="FF0000"/>
                </a:solidFill>
                <a:latin typeface="Arial" panose="020B0604020202020204" pitchFamily="34" charset="0"/>
                <a:cs typeface="Arial" panose="020B0604020202020204" pitchFamily="34" charset="0"/>
              </a:rPr>
              <a:t>(refer to page 19)</a:t>
            </a:r>
          </a:p>
          <a:p>
            <a:pPr marL="571500" indent="-571500" algn="just">
              <a:buFont typeface="Arial" panose="020B0604020202020204" pitchFamily="34" charset="0"/>
              <a:buChar char="•"/>
            </a:pPr>
            <a:endParaRPr lang="en-US" sz="4000" dirty="0">
              <a:latin typeface="Arial" panose="020B0604020202020204" pitchFamily="34" charset="0"/>
              <a:cs typeface="Arial" panose="020B0604020202020204" pitchFamily="34" charset="0"/>
            </a:endParaRPr>
          </a:p>
          <a:p>
            <a:pPr marL="571500" indent="-571500" algn="just">
              <a:buFont typeface="Arial" panose="020B0604020202020204" pitchFamily="34" charset="0"/>
              <a:buChar char="•"/>
            </a:pPr>
            <a:r>
              <a:rPr lang="en-US" sz="4000" dirty="0">
                <a:latin typeface="Arial" panose="020B0604020202020204" pitchFamily="34" charset="0"/>
                <a:cs typeface="Arial" panose="020B0604020202020204" pitchFamily="34" charset="0"/>
              </a:rPr>
              <a:t>By 2005, expansion of group ranches had created 1,962 parcels of land covering 17,101Ha into the forest </a:t>
            </a:r>
          </a:p>
          <a:p>
            <a:pPr algn="just"/>
            <a:r>
              <a:rPr lang="en-US" sz="4000" dirty="0" smtClean="0">
                <a:solidFill>
                  <a:srgbClr val="FF0000"/>
                </a:solidFill>
                <a:latin typeface="Arial" panose="020B0604020202020204" pitchFamily="34" charset="0"/>
                <a:cs typeface="Arial" panose="020B0604020202020204" pitchFamily="34" charset="0"/>
              </a:rPr>
              <a:t>     (</a:t>
            </a:r>
            <a:r>
              <a:rPr lang="en-US" sz="4000" dirty="0">
                <a:solidFill>
                  <a:srgbClr val="FF0000"/>
                </a:solidFill>
                <a:latin typeface="Arial" panose="020B0604020202020204" pitchFamily="34" charset="0"/>
                <a:cs typeface="Arial" panose="020B0604020202020204" pitchFamily="34" charset="0"/>
              </a:rPr>
              <a:t>refer to page 19 and Table 1 of page 20)</a:t>
            </a:r>
          </a:p>
          <a:p>
            <a:pPr marL="571500" indent="-571500" algn="just">
              <a:buFont typeface="Arial" panose="020B0604020202020204" pitchFamily="34" charset="0"/>
              <a:buChar char="•"/>
            </a:pPr>
            <a:endParaRPr lang="en-US" sz="4000" dirty="0">
              <a:solidFill>
                <a:srgbClr val="FF0000"/>
              </a:solidFill>
              <a:latin typeface="Arial" panose="020B0604020202020204" pitchFamily="34" charset="0"/>
              <a:cs typeface="Arial" panose="020B0604020202020204" pitchFamily="34" charset="0"/>
            </a:endParaRPr>
          </a:p>
          <a:p>
            <a:pPr marL="571500" indent="-571500" algn="just">
              <a:buFont typeface="Arial" panose="020B0604020202020204" pitchFamily="34" charset="0"/>
              <a:buChar char="•"/>
            </a:pPr>
            <a:r>
              <a:rPr lang="en-US" sz="4000" dirty="0">
                <a:latin typeface="Arial" panose="020B0604020202020204" pitchFamily="34" charset="0"/>
                <a:cs typeface="Arial" panose="020B0604020202020204" pitchFamily="34" charset="0"/>
              </a:rPr>
              <a:t>Ballooning of areas beyond the original adjudicated group ranch boundaries led to massive encroachment and degradation hence genesis of current land ownership crisis </a:t>
            </a:r>
            <a:r>
              <a:rPr lang="en-US" sz="4000" dirty="0">
                <a:solidFill>
                  <a:srgbClr val="FF0000"/>
                </a:solidFill>
                <a:latin typeface="Arial" panose="020B0604020202020204" pitchFamily="34" charset="0"/>
                <a:cs typeface="Arial" panose="020B0604020202020204" pitchFamily="34" charset="0"/>
              </a:rPr>
              <a:t>(refer to page 20)</a:t>
            </a:r>
          </a:p>
          <a:p>
            <a:pPr marL="571500" indent="-571500" algn="just">
              <a:buFont typeface="Arial" panose="020B0604020202020204" pitchFamily="34" charset="0"/>
              <a:buChar char="•"/>
            </a:pPr>
            <a:endParaRPr lang="en-US" sz="40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0592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832764"/>
            <a:ext cx="12192000" cy="1025236"/>
          </a:xfrm>
          <a:prstGeom prst="rect">
            <a:avLst/>
          </a:prstGeom>
        </p:spPr>
      </p:pic>
      <p:sp>
        <p:nvSpPr>
          <p:cNvPr id="2" name="Title 1"/>
          <p:cNvSpPr>
            <a:spLocks noGrp="1"/>
          </p:cNvSpPr>
          <p:nvPr>
            <p:ph type="ctrTitle"/>
          </p:nvPr>
        </p:nvSpPr>
        <p:spPr>
          <a:xfrm>
            <a:off x="94129" y="94130"/>
            <a:ext cx="12097871" cy="695436"/>
          </a:xfrm>
        </p:spPr>
        <p:txBody>
          <a:bodyPr>
            <a:noAutofit/>
          </a:bodyPr>
          <a:lstStyle/>
          <a:p>
            <a:r>
              <a:rPr lang="en-US" sz="5200" b="1" dirty="0">
                <a:solidFill>
                  <a:srgbClr val="0070C0"/>
                </a:solidFill>
              </a:rPr>
              <a:t>BALLOONING OF GROUP RANCHES – CONT’D</a:t>
            </a:r>
          </a:p>
        </p:txBody>
      </p:sp>
      <p:sp>
        <p:nvSpPr>
          <p:cNvPr id="3" name="Subtitle 2"/>
          <p:cNvSpPr>
            <a:spLocks noGrp="1"/>
          </p:cNvSpPr>
          <p:nvPr>
            <p:ph type="subTitle" idx="1"/>
          </p:nvPr>
        </p:nvSpPr>
        <p:spPr>
          <a:xfrm>
            <a:off x="221672" y="942109"/>
            <a:ext cx="6824587" cy="5216644"/>
          </a:xfrm>
        </p:spPr>
        <p:txBody>
          <a:bodyPr>
            <a:normAutofit fontScale="77500" lnSpcReduction="20000"/>
          </a:bodyPr>
          <a:lstStyle/>
          <a:p>
            <a:pPr marL="571500" indent="-571500" algn="l">
              <a:buFont typeface="Arial" panose="020B0604020202020204" pitchFamily="34" charset="0"/>
              <a:buChar char="•"/>
            </a:pPr>
            <a:r>
              <a:rPr lang="en-US" sz="4000" dirty="0">
                <a:latin typeface="Arial" panose="020B0604020202020204" pitchFamily="34" charset="0"/>
                <a:cs typeface="Arial" panose="020B0604020202020204" pitchFamily="34" charset="0"/>
              </a:rPr>
              <a:t>There has been continuous influx of people and human settlement arising from increased population, land sub-division and speculative squatters </a:t>
            </a:r>
            <a:r>
              <a:rPr lang="en-US" sz="4000" dirty="0">
                <a:solidFill>
                  <a:srgbClr val="FF0000"/>
                </a:solidFill>
                <a:latin typeface="Arial" panose="020B0604020202020204" pitchFamily="34" charset="0"/>
                <a:cs typeface="Arial" panose="020B0604020202020204" pitchFamily="34" charset="0"/>
              </a:rPr>
              <a:t>(</a:t>
            </a:r>
            <a:r>
              <a:rPr lang="en-US" sz="4000" i="1" dirty="0">
                <a:solidFill>
                  <a:srgbClr val="FF0000"/>
                </a:solidFill>
                <a:latin typeface="Arial" panose="020B0604020202020204" pitchFamily="34" charset="0"/>
                <a:cs typeface="Arial" panose="020B0604020202020204" pitchFamily="34" charset="0"/>
              </a:rPr>
              <a:t>refer to page 20)</a:t>
            </a:r>
          </a:p>
          <a:p>
            <a:pPr algn="just"/>
            <a:endParaRPr lang="en-US" sz="4000" i="1" dirty="0">
              <a:solidFill>
                <a:srgbClr val="FF000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US" sz="4000" dirty="0">
                <a:latin typeface="Arial" panose="020B0604020202020204" pitchFamily="34" charset="0"/>
                <a:cs typeface="Arial" panose="020B0604020202020204" pitchFamily="34" charset="0"/>
              </a:rPr>
              <a:t>This has led to further encroachment. If illegal settlers are allowed to continue inhabiting the MMF, 21, 336Ha of forest land will be lost and only 21,942Ha of MMF will be left </a:t>
            </a:r>
            <a:r>
              <a:rPr lang="en-US" sz="4000" i="1" dirty="0" smtClean="0">
                <a:solidFill>
                  <a:srgbClr val="FF0000"/>
                </a:solidFill>
                <a:latin typeface="Arial" panose="020B0604020202020204" pitchFamily="34" charset="0"/>
                <a:cs typeface="Arial" panose="020B0604020202020204" pitchFamily="34" charset="0"/>
              </a:rPr>
              <a:t>(</a:t>
            </a:r>
            <a:r>
              <a:rPr lang="en-US" sz="4000" i="1" dirty="0">
                <a:solidFill>
                  <a:srgbClr val="FF0000"/>
                </a:solidFill>
                <a:latin typeface="Arial" panose="020B0604020202020204" pitchFamily="34" charset="0"/>
                <a:cs typeface="Arial" panose="020B0604020202020204" pitchFamily="34" charset="0"/>
              </a:rPr>
              <a:t>refer to page 20 and figure 3.2 of page 21)</a:t>
            </a:r>
          </a:p>
        </p:txBody>
      </p:sp>
      <p:pic>
        <p:nvPicPr>
          <p:cNvPr id="5" name="Picture 4">
            <a:extLst>
              <a:ext uri="{FF2B5EF4-FFF2-40B4-BE49-F238E27FC236}">
                <a16:creationId xmlns:a16="http://schemas.microsoft.com/office/drawing/2014/main" xmlns="" id="{E6DAFD9D-F194-4F57-959A-B7BEDD494E9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046259" y="698090"/>
            <a:ext cx="5145741" cy="6159910"/>
          </a:xfrm>
          <a:prstGeom prst="rect">
            <a:avLst/>
          </a:prstGeom>
          <a:noFill/>
          <a:ln>
            <a:noFill/>
          </a:ln>
        </p:spPr>
      </p:pic>
    </p:spTree>
    <p:extLst>
      <p:ext uri="{BB962C8B-B14F-4D97-AF65-F5344CB8AC3E}">
        <p14:creationId xmlns:p14="http://schemas.microsoft.com/office/powerpoint/2010/main" val="792575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428508"/>
            <a:ext cx="12192000" cy="429491"/>
          </a:xfrm>
          <a:prstGeom prst="rect">
            <a:avLst/>
          </a:prstGeom>
        </p:spPr>
      </p:pic>
      <p:sp>
        <p:nvSpPr>
          <p:cNvPr id="2" name="Title 1"/>
          <p:cNvSpPr>
            <a:spLocks noGrp="1"/>
          </p:cNvSpPr>
          <p:nvPr>
            <p:ph type="ctrTitle"/>
          </p:nvPr>
        </p:nvSpPr>
        <p:spPr>
          <a:xfrm>
            <a:off x="353290" y="2835770"/>
            <a:ext cx="11485419" cy="734146"/>
          </a:xfrm>
        </p:spPr>
        <p:txBody>
          <a:bodyPr>
            <a:normAutofit fontScale="90000"/>
          </a:bodyPr>
          <a:lstStyle/>
          <a:p>
            <a:r>
              <a:rPr lang="en-US" b="1" dirty="0">
                <a:solidFill>
                  <a:schemeClr val="accent1"/>
                </a:solidFill>
              </a:rPr>
              <a:t>PAST EFFORTS TO ADDRESS MMF ISSUES</a:t>
            </a:r>
          </a:p>
        </p:txBody>
      </p:sp>
    </p:spTree>
    <p:extLst>
      <p:ext uri="{BB962C8B-B14F-4D97-AF65-F5344CB8AC3E}">
        <p14:creationId xmlns:p14="http://schemas.microsoft.com/office/powerpoint/2010/main" val="1973169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276109"/>
            <a:ext cx="12192000" cy="581891"/>
          </a:xfrm>
          <a:prstGeom prst="rect">
            <a:avLst/>
          </a:prstGeom>
        </p:spPr>
      </p:pic>
      <p:sp>
        <p:nvSpPr>
          <p:cNvPr id="2" name="Title 1"/>
          <p:cNvSpPr>
            <a:spLocks noGrp="1"/>
          </p:cNvSpPr>
          <p:nvPr>
            <p:ph type="ctrTitle"/>
          </p:nvPr>
        </p:nvSpPr>
        <p:spPr>
          <a:xfrm>
            <a:off x="235527" y="173252"/>
            <a:ext cx="11485419" cy="734146"/>
          </a:xfrm>
        </p:spPr>
        <p:txBody>
          <a:bodyPr>
            <a:normAutofit fontScale="90000"/>
          </a:bodyPr>
          <a:lstStyle/>
          <a:p>
            <a:r>
              <a:rPr lang="en-US" b="1" dirty="0">
                <a:solidFill>
                  <a:schemeClr val="accent1"/>
                </a:solidFill>
              </a:rPr>
              <a:t>PAST EFFORTS TO ADDRESS MMF ISSUES</a:t>
            </a:r>
          </a:p>
        </p:txBody>
      </p:sp>
      <p:sp>
        <p:nvSpPr>
          <p:cNvPr id="3" name="Subtitle 2"/>
          <p:cNvSpPr>
            <a:spLocks noGrp="1"/>
          </p:cNvSpPr>
          <p:nvPr>
            <p:ph type="subTitle" idx="1"/>
          </p:nvPr>
        </p:nvSpPr>
        <p:spPr>
          <a:xfrm>
            <a:off x="235528" y="775855"/>
            <a:ext cx="11720946" cy="5500254"/>
          </a:xfrm>
        </p:spPr>
        <p:txBody>
          <a:bodyPr>
            <a:noAutofit/>
          </a:bodyPr>
          <a:lstStyle/>
          <a:p>
            <a:pPr marL="342900" indent="-342900" algn="just">
              <a:spcBef>
                <a:spcPts val="600"/>
              </a:spcBef>
              <a:spcAft>
                <a:spcPts val="1200"/>
              </a:spcAft>
              <a:buFont typeface="Arial" panose="020B0604020202020204" pitchFamily="34" charset="0"/>
              <a:buChar char="•"/>
            </a:pPr>
            <a:endParaRPr lang="en-US" sz="3200" dirty="0">
              <a:solidFill>
                <a:srgbClr val="FF0000"/>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endParaRPr lang="en-US" sz="3600" dirty="0"/>
          </a:p>
        </p:txBody>
      </p:sp>
      <p:graphicFrame>
        <p:nvGraphicFramePr>
          <p:cNvPr id="6" name="Table 5">
            <a:extLst>
              <a:ext uri="{FF2B5EF4-FFF2-40B4-BE49-F238E27FC236}">
                <a16:creationId xmlns:a16="http://schemas.microsoft.com/office/drawing/2014/main" xmlns="" id="{7A52C6DC-2391-4A4A-9DD2-E4669989D687}"/>
              </a:ext>
            </a:extLst>
          </p:cNvPr>
          <p:cNvGraphicFramePr>
            <a:graphicFrameLocks noGrp="1"/>
          </p:cNvGraphicFramePr>
          <p:nvPr>
            <p:extLst>
              <p:ext uri="{D42A27DB-BD31-4B8C-83A1-F6EECF244321}">
                <p14:modId xmlns:p14="http://schemas.microsoft.com/office/powerpoint/2010/main" val="3487282142"/>
              </p:ext>
            </p:extLst>
          </p:nvPr>
        </p:nvGraphicFramePr>
        <p:xfrm>
          <a:off x="403227" y="775854"/>
          <a:ext cx="11553245" cy="5600616"/>
        </p:xfrm>
        <a:graphic>
          <a:graphicData uri="http://schemas.openxmlformats.org/drawingml/2006/table">
            <a:tbl>
              <a:tblPr firstRow="1" bandRow="1">
                <a:tableStyleId>{5940675A-B579-460E-94D1-54222C63F5DA}</a:tableStyleId>
              </a:tblPr>
              <a:tblGrid>
                <a:gridCol w="4736212">
                  <a:extLst>
                    <a:ext uri="{9D8B030D-6E8A-4147-A177-3AD203B41FA5}">
                      <a16:colId xmlns:a16="http://schemas.microsoft.com/office/drawing/2014/main" xmlns="" val="3287618689"/>
                    </a:ext>
                  </a:extLst>
                </a:gridCol>
                <a:gridCol w="6817033">
                  <a:extLst>
                    <a:ext uri="{9D8B030D-6E8A-4147-A177-3AD203B41FA5}">
                      <a16:colId xmlns:a16="http://schemas.microsoft.com/office/drawing/2014/main" xmlns="" val="2139991543"/>
                    </a:ext>
                  </a:extLst>
                </a:gridCol>
              </a:tblGrid>
              <a:tr h="989704">
                <a:tc>
                  <a:txBody>
                    <a:bodyPr/>
                    <a:lstStyle/>
                    <a:p>
                      <a:r>
                        <a:rPr lang="en-US" sz="2800" b="1" dirty="0">
                          <a:latin typeface="Arial" pitchFamily="34" charset="0"/>
                          <a:cs typeface="Arial" pitchFamily="34" charset="0"/>
                        </a:rPr>
                        <a:t>Commissions and past efforts</a:t>
                      </a:r>
                    </a:p>
                  </a:txBody>
                  <a:tcPr marL="91444" marR="91444" marT="45723" marB="45723"/>
                </a:tc>
                <a:tc>
                  <a:txBody>
                    <a:bodyPr/>
                    <a:lstStyle/>
                    <a:p>
                      <a:r>
                        <a:rPr lang="en-US" sz="2800" b="1" dirty="0">
                          <a:latin typeface="Arial" pitchFamily="34" charset="0"/>
                          <a:cs typeface="Arial" pitchFamily="34" charset="0"/>
                        </a:rPr>
                        <a:t>Recommendations</a:t>
                      </a:r>
                    </a:p>
                  </a:txBody>
                  <a:tcPr marL="91444" marR="91444" marT="45723" marB="45723"/>
                </a:tc>
                <a:extLst>
                  <a:ext uri="{0D108BD9-81ED-4DB2-BD59-A6C34878D82A}">
                    <a16:rowId xmlns:a16="http://schemas.microsoft.com/office/drawing/2014/main" xmlns="" val="2901346188"/>
                  </a:ext>
                </a:extLst>
              </a:tr>
              <a:tr h="1245110">
                <a:tc>
                  <a:txBody>
                    <a:bodyPr/>
                    <a:lstStyle/>
                    <a:p>
                      <a:r>
                        <a:rPr lang="en-US" sz="2400" dirty="0">
                          <a:latin typeface="Arial" pitchFamily="34" charset="0"/>
                          <a:cs typeface="Arial" pitchFamily="34" charset="0"/>
                        </a:rPr>
                        <a:t>Ole</a:t>
                      </a:r>
                      <a:r>
                        <a:rPr lang="en-US" sz="2400" baseline="0" dirty="0">
                          <a:latin typeface="Arial" pitchFamily="34" charset="0"/>
                          <a:cs typeface="Arial" pitchFamily="34" charset="0"/>
                        </a:rPr>
                        <a:t> Ntutu Boundary Commission-1986 </a:t>
                      </a:r>
                      <a:endParaRPr lang="en-US" sz="2400" dirty="0">
                        <a:latin typeface="Arial" pitchFamily="34" charset="0"/>
                        <a:cs typeface="Arial" pitchFamily="34" charset="0"/>
                      </a:endParaRPr>
                    </a:p>
                  </a:txBody>
                  <a:tcPr marL="91444" marR="91444" marT="45723" marB="45723"/>
                </a:tc>
                <a:tc>
                  <a:txBody>
                    <a:bodyPr/>
                    <a:lstStyle/>
                    <a:p>
                      <a:pPr>
                        <a:buFont typeface="Arial" pitchFamily="34" charset="0"/>
                        <a:buChar char="•"/>
                      </a:pPr>
                      <a:r>
                        <a:rPr lang="en-US" sz="2400" dirty="0">
                          <a:latin typeface="Arial" pitchFamily="34" charset="0"/>
                          <a:cs typeface="Arial" pitchFamily="34" charset="0"/>
                        </a:rPr>
                        <a:t>Re-aligning</a:t>
                      </a:r>
                      <a:r>
                        <a:rPr lang="en-US" sz="2400" baseline="0" dirty="0">
                          <a:latin typeface="Arial" pitchFamily="34" charset="0"/>
                          <a:cs typeface="Arial" pitchFamily="34" charset="0"/>
                        </a:rPr>
                        <a:t> t</a:t>
                      </a:r>
                      <a:r>
                        <a:rPr lang="en-US" sz="2400" dirty="0">
                          <a:latin typeface="Arial" pitchFamily="34" charset="0"/>
                          <a:cs typeface="Arial" pitchFamily="34" charset="0"/>
                        </a:rPr>
                        <a:t>he boundaries</a:t>
                      </a:r>
                      <a:r>
                        <a:rPr lang="en-US" sz="2400" baseline="0" dirty="0">
                          <a:latin typeface="Arial" pitchFamily="34" charset="0"/>
                          <a:cs typeface="Arial" pitchFamily="34" charset="0"/>
                        </a:rPr>
                        <a:t> between MMF and the original boundaries of the group ranches-</a:t>
                      </a:r>
                      <a:r>
                        <a:rPr lang="en-US" sz="2400" baseline="0" dirty="0">
                          <a:solidFill>
                            <a:srgbClr val="FF0000"/>
                          </a:solidFill>
                          <a:latin typeface="Arial" pitchFamily="34" charset="0"/>
                          <a:cs typeface="Arial" pitchFamily="34" charset="0"/>
                        </a:rPr>
                        <a:t>(Page 40-42 of the report)</a:t>
                      </a:r>
                      <a:endParaRPr lang="en-US" sz="2400" dirty="0">
                        <a:solidFill>
                          <a:srgbClr val="FF0000"/>
                        </a:solidFill>
                        <a:latin typeface="Arial" pitchFamily="34" charset="0"/>
                        <a:cs typeface="Arial" pitchFamily="34" charset="0"/>
                      </a:endParaRPr>
                    </a:p>
                  </a:txBody>
                  <a:tcPr marL="91444" marR="91444" marT="45723" marB="45723"/>
                </a:tc>
                <a:extLst>
                  <a:ext uri="{0D108BD9-81ED-4DB2-BD59-A6C34878D82A}">
                    <a16:rowId xmlns:a16="http://schemas.microsoft.com/office/drawing/2014/main" xmlns="" val="3279499331"/>
                  </a:ext>
                </a:extLst>
              </a:tr>
              <a:tr h="1245110">
                <a:tc>
                  <a:txBody>
                    <a:bodyPr/>
                    <a:lstStyle/>
                    <a:p>
                      <a:r>
                        <a:rPr lang="en-US" sz="2400" dirty="0">
                          <a:latin typeface="Arial" pitchFamily="34" charset="0"/>
                          <a:cs typeface="Arial" pitchFamily="34" charset="0"/>
                        </a:rPr>
                        <a:t>Hon </a:t>
                      </a:r>
                      <a:r>
                        <a:rPr lang="en-US" sz="2400" dirty="0" err="1">
                          <a:latin typeface="Arial" pitchFamily="34" charset="0"/>
                          <a:cs typeface="Arial" pitchFamily="34" charset="0"/>
                        </a:rPr>
                        <a:t>Sambu</a:t>
                      </a:r>
                      <a:r>
                        <a:rPr lang="en-US" sz="2400" dirty="0">
                          <a:latin typeface="Arial" pitchFamily="34" charset="0"/>
                          <a:cs typeface="Arial" pitchFamily="34" charset="0"/>
                        </a:rPr>
                        <a:t> Task force on </a:t>
                      </a:r>
                      <a:r>
                        <a:rPr lang="en-US" sz="2400" dirty="0" err="1">
                          <a:latin typeface="Arial" pitchFamily="34" charset="0"/>
                          <a:cs typeface="Arial" pitchFamily="34" charset="0"/>
                        </a:rPr>
                        <a:t>Gazettement</a:t>
                      </a:r>
                      <a:r>
                        <a:rPr lang="en-US" sz="2400" dirty="0">
                          <a:latin typeface="Arial" pitchFamily="34" charset="0"/>
                          <a:cs typeface="Arial" pitchFamily="34" charset="0"/>
                        </a:rPr>
                        <a:t> of </a:t>
                      </a:r>
                      <a:r>
                        <a:rPr lang="en-US" sz="2400" dirty="0" err="1">
                          <a:latin typeface="Arial" pitchFamily="34" charset="0"/>
                          <a:cs typeface="Arial" pitchFamily="34" charset="0"/>
                        </a:rPr>
                        <a:t>Narok</a:t>
                      </a:r>
                      <a:r>
                        <a:rPr lang="en-US" sz="2400" dirty="0">
                          <a:latin typeface="Arial" pitchFamily="34" charset="0"/>
                          <a:cs typeface="Arial" pitchFamily="34" charset="0"/>
                        </a:rPr>
                        <a:t> Forests-1996</a:t>
                      </a:r>
                    </a:p>
                  </a:txBody>
                  <a:tcPr marL="91444" marR="91444" marT="45723" marB="45723"/>
                </a:tc>
                <a:tc>
                  <a:txBody>
                    <a:bodyPr/>
                    <a:lstStyle/>
                    <a:p>
                      <a:pPr>
                        <a:buFont typeface="Arial" pitchFamily="34" charset="0"/>
                        <a:buChar char="•"/>
                      </a:pPr>
                      <a:r>
                        <a:rPr lang="en-US" sz="2400" kern="1200" dirty="0">
                          <a:solidFill>
                            <a:schemeClr val="tx1"/>
                          </a:solidFill>
                          <a:latin typeface="Arial" pitchFamily="34" charset="0"/>
                          <a:ea typeface="+mn-ea"/>
                          <a:cs typeface="Arial" pitchFamily="34" charset="0"/>
                        </a:rPr>
                        <a:t>Reacquiring</a:t>
                      </a:r>
                      <a:r>
                        <a:rPr lang="en-US" sz="2400" baseline="0" dirty="0">
                          <a:latin typeface="Arial" pitchFamily="34" charset="0"/>
                          <a:cs typeface="Arial" pitchFamily="34" charset="0"/>
                        </a:rPr>
                        <a:t> and reforestation of ballooned areas and eventual and gazettment of MMF-</a:t>
                      </a:r>
                      <a:r>
                        <a:rPr lang="en-US" sz="2400" baseline="0" dirty="0">
                          <a:solidFill>
                            <a:srgbClr val="FF0000"/>
                          </a:solidFill>
                          <a:latin typeface="Arial" pitchFamily="34" charset="0"/>
                          <a:cs typeface="Arial" pitchFamily="34" charset="0"/>
                        </a:rPr>
                        <a:t>(Page 42-43 of the report)</a:t>
                      </a:r>
                      <a:endParaRPr lang="en-US" sz="2400" dirty="0">
                        <a:solidFill>
                          <a:srgbClr val="FF0000"/>
                        </a:solidFill>
                        <a:latin typeface="Arial" pitchFamily="34" charset="0"/>
                        <a:cs typeface="Arial" pitchFamily="34" charset="0"/>
                      </a:endParaRPr>
                    </a:p>
                  </a:txBody>
                  <a:tcPr marL="91444" marR="91444" marT="45723" marB="45723"/>
                </a:tc>
                <a:extLst>
                  <a:ext uri="{0D108BD9-81ED-4DB2-BD59-A6C34878D82A}">
                    <a16:rowId xmlns:a16="http://schemas.microsoft.com/office/drawing/2014/main" xmlns="" val="2869430723"/>
                  </a:ext>
                </a:extLst>
              </a:tr>
              <a:tr h="931966">
                <a:tc>
                  <a:txBody>
                    <a:bodyPr/>
                    <a:lstStyle/>
                    <a:p>
                      <a:r>
                        <a:rPr lang="en-US" sz="2400" dirty="0">
                          <a:latin typeface="Arial" pitchFamily="34" charset="0"/>
                          <a:cs typeface="Arial" pitchFamily="34" charset="0"/>
                        </a:rPr>
                        <a:t>The </a:t>
                      </a:r>
                      <a:r>
                        <a:rPr lang="en-US" sz="2400" dirty="0" err="1">
                          <a:latin typeface="Arial" pitchFamily="34" charset="0"/>
                          <a:cs typeface="Arial" pitchFamily="34" charset="0"/>
                        </a:rPr>
                        <a:t>Ndungú</a:t>
                      </a:r>
                      <a:r>
                        <a:rPr lang="en-US" sz="2400" dirty="0">
                          <a:latin typeface="Arial" pitchFamily="34" charset="0"/>
                          <a:cs typeface="Arial" pitchFamily="34" charset="0"/>
                        </a:rPr>
                        <a:t> Land Commission-2004</a:t>
                      </a:r>
                    </a:p>
                  </a:txBody>
                  <a:tcPr marL="91444" marR="91444" marT="45723" marB="45723"/>
                </a:tc>
                <a:tc>
                  <a:txBody>
                    <a:bodyPr/>
                    <a:lstStyle/>
                    <a:p>
                      <a:pPr>
                        <a:buFont typeface="Arial" pitchFamily="34" charset="0"/>
                        <a:buChar char="•"/>
                      </a:pPr>
                      <a:r>
                        <a:rPr lang="en-US" sz="2400" dirty="0">
                          <a:latin typeface="Arial" pitchFamily="34" charset="0"/>
                          <a:cs typeface="Arial" pitchFamily="34" charset="0"/>
                        </a:rPr>
                        <a:t>Repossession</a:t>
                      </a:r>
                      <a:r>
                        <a:rPr lang="en-US" sz="2400" baseline="0" dirty="0">
                          <a:latin typeface="Arial" pitchFamily="34" charset="0"/>
                          <a:cs typeface="Arial" pitchFamily="34" charset="0"/>
                        </a:rPr>
                        <a:t> of all illegally acquired public land-</a:t>
                      </a:r>
                      <a:r>
                        <a:rPr lang="en-US" sz="2400" baseline="0" dirty="0">
                          <a:solidFill>
                            <a:srgbClr val="FF0000"/>
                          </a:solidFill>
                          <a:latin typeface="Arial" pitchFamily="34" charset="0"/>
                          <a:cs typeface="Arial" pitchFamily="34" charset="0"/>
                        </a:rPr>
                        <a:t>(Refer to Page 44-45 of the report)</a:t>
                      </a:r>
                      <a:endParaRPr lang="en-US" sz="2400" dirty="0">
                        <a:solidFill>
                          <a:srgbClr val="FF0000"/>
                        </a:solidFill>
                        <a:latin typeface="Arial" pitchFamily="34" charset="0"/>
                        <a:cs typeface="Arial" pitchFamily="34" charset="0"/>
                      </a:endParaRPr>
                    </a:p>
                  </a:txBody>
                  <a:tcPr marL="91444" marR="91444" marT="45723" marB="45723"/>
                </a:tc>
                <a:extLst>
                  <a:ext uri="{0D108BD9-81ED-4DB2-BD59-A6C34878D82A}">
                    <a16:rowId xmlns:a16="http://schemas.microsoft.com/office/drawing/2014/main" xmlns="" val="3287084782"/>
                  </a:ext>
                </a:extLst>
              </a:tr>
              <a:tr h="1148659">
                <a:tc>
                  <a:txBody>
                    <a:bodyPr/>
                    <a:lstStyle/>
                    <a:p>
                      <a:r>
                        <a:rPr lang="en-US" sz="2400" dirty="0">
                          <a:latin typeface="Arial" pitchFamily="34" charset="0"/>
                          <a:cs typeface="Arial" pitchFamily="34" charset="0"/>
                        </a:rPr>
                        <a:t>Interagency assessment on the status of Maasai Mau Forest-2005</a:t>
                      </a:r>
                    </a:p>
                  </a:txBody>
                  <a:tcPr marL="91444" marR="91444" marT="45723" marB="45723"/>
                </a:tc>
                <a:tc>
                  <a:txBody>
                    <a:bodyPr/>
                    <a:lstStyle/>
                    <a:p>
                      <a:pPr>
                        <a:buFont typeface="Arial" pitchFamily="34" charset="0"/>
                        <a:buChar char="•"/>
                      </a:pPr>
                      <a:r>
                        <a:rPr lang="en-US" sz="2400" dirty="0">
                          <a:latin typeface="Arial" pitchFamily="34" charset="0"/>
                          <a:cs typeface="Arial" pitchFamily="34" charset="0"/>
                        </a:rPr>
                        <a:t>MMF Forest</a:t>
                      </a:r>
                      <a:r>
                        <a:rPr lang="en-US" sz="2400" baseline="0" dirty="0">
                          <a:latin typeface="Arial" pitchFamily="34" charset="0"/>
                          <a:cs typeface="Arial" pitchFamily="34" charset="0"/>
                        </a:rPr>
                        <a:t> restoration and conservation programs to be instituted </a:t>
                      </a:r>
                      <a:r>
                        <a:rPr lang="en-US" sz="2400" baseline="0" dirty="0">
                          <a:solidFill>
                            <a:srgbClr val="FF0000"/>
                          </a:solidFill>
                          <a:latin typeface="Arial" pitchFamily="34" charset="0"/>
                          <a:cs typeface="Arial" pitchFamily="34" charset="0"/>
                        </a:rPr>
                        <a:t>(pg 32 of the report)</a:t>
                      </a:r>
                      <a:endParaRPr lang="en-US" sz="2400" dirty="0">
                        <a:solidFill>
                          <a:srgbClr val="FF0000"/>
                        </a:solidFill>
                        <a:latin typeface="Arial" pitchFamily="34" charset="0"/>
                        <a:cs typeface="Arial" pitchFamily="34" charset="0"/>
                      </a:endParaRPr>
                    </a:p>
                  </a:txBody>
                  <a:tcPr marL="91444" marR="91444" marT="45723" marB="45723"/>
                </a:tc>
                <a:extLst>
                  <a:ext uri="{0D108BD9-81ED-4DB2-BD59-A6C34878D82A}">
                    <a16:rowId xmlns:a16="http://schemas.microsoft.com/office/drawing/2014/main" xmlns="" val="3672460951"/>
                  </a:ext>
                </a:extLst>
              </a:tr>
            </a:tbl>
          </a:graphicData>
        </a:graphic>
      </p:graphicFrame>
    </p:spTree>
    <p:extLst>
      <p:ext uri="{BB962C8B-B14F-4D97-AF65-F5344CB8AC3E}">
        <p14:creationId xmlns:p14="http://schemas.microsoft.com/office/powerpoint/2010/main" val="1885124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098" name="Picture 3">
            <a:extLst>
              <a:ext uri="{FF2B5EF4-FFF2-40B4-BE49-F238E27FC236}">
                <a16:creationId xmlns:a16="http://schemas.microsoft.com/office/drawing/2014/main" xmlns="" id="{975243C0-399E-4FE0-9640-1F4EE2F0C37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7012"/>
            <a:ext cx="12192000" cy="51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a:extLst>
              <a:ext uri="{FF2B5EF4-FFF2-40B4-BE49-F238E27FC236}">
                <a16:creationId xmlns:a16="http://schemas.microsoft.com/office/drawing/2014/main" xmlns="" id="{A7AF4D07-8478-4A6B-993A-28FE5057BCCB}"/>
              </a:ext>
            </a:extLst>
          </p:cNvPr>
          <p:cNvGraphicFramePr>
            <a:graphicFrameLocks noGrp="1"/>
          </p:cNvGraphicFramePr>
          <p:nvPr>
            <p:extLst>
              <p:ext uri="{D42A27DB-BD31-4B8C-83A1-F6EECF244321}">
                <p14:modId xmlns:p14="http://schemas.microsoft.com/office/powerpoint/2010/main" val="2279358589"/>
              </p:ext>
            </p:extLst>
          </p:nvPr>
        </p:nvGraphicFramePr>
        <p:xfrm>
          <a:off x="147919" y="161365"/>
          <a:ext cx="11840882" cy="6244812"/>
        </p:xfrm>
        <a:graphic>
          <a:graphicData uri="http://schemas.openxmlformats.org/drawingml/2006/table">
            <a:tbl>
              <a:tblPr firstRow="1" bandRow="1">
                <a:tableStyleId>{5940675A-B579-460E-94D1-54222C63F5DA}</a:tableStyleId>
              </a:tblPr>
              <a:tblGrid>
                <a:gridCol w="3657599">
                  <a:extLst>
                    <a:ext uri="{9D8B030D-6E8A-4147-A177-3AD203B41FA5}">
                      <a16:colId xmlns:a16="http://schemas.microsoft.com/office/drawing/2014/main" xmlns="" val="20000"/>
                    </a:ext>
                  </a:extLst>
                </a:gridCol>
                <a:gridCol w="8183283">
                  <a:extLst>
                    <a:ext uri="{9D8B030D-6E8A-4147-A177-3AD203B41FA5}">
                      <a16:colId xmlns:a16="http://schemas.microsoft.com/office/drawing/2014/main" xmlns="" val="20001"/>
                    </a:ext>
                  </a:extLst>
                </a:gridCol>
              </a:tblGrid>
              <a:tr h="1003184">
                <a:tc>
                  <a:txBody>
                    <a:bodyPr/>
                    <a:lstStyle/>
                    <a:p>
                      <a:r>
                        <a:rPr lang="en-US" sz="2800" b="1" dirty="0">
                          <a:latin typeface="Arial" pitchFamily="34" charset="0"/>
                          <a:cs typeface="Arial" pitchFamily="34" charset="0"/>
                        </a:rPr>
                        <a:t>Commissions and past efforts</a:t>
                      </a:r>
                    </a:p>
                  </a:txBody>
                  <a:tcPr marL="91438" marR="91438" marT="45719" marB="45719"/>
                </a:tc>
                <a:tc>
                  <a:txBody>
                    <a:bodyPr/>
                    <a:lstStyle/>
                    <a:p>
                      <a:r>
                        <a:rPr lang="en-US" sz="2800" b="1" dirty="0">
                          <a:latin typeface="Arial" pitchFamily="34" charset="0"/>
                          <a:cs typeface="Arial" pitchFamily="34" charset="0"/>
                        </a:rPr>
                        <a:t>Recommendations</a:t>
                      </a:r>
                    </a:p>
                  </a:txBody>
                  <a:tcPr marL="91438" marR="91438" marT="45719" marB="45719"/>
                </a:tc>
                <a:extLst>
                  <a:ext uri="{0D108BD9-81ED-4DB2-BD59-A6C34878D82A}">
                    <a16:rowId xmlns:a16="http://schemas.microsoft.com/office/drawing/2014/main" xmlns="" val="10000"/>
                  </a:ext>
                </a:extLst>
              </a:tr>
              <a:tr h="40529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Arial" pitchFamily="34" charset="0"/>
                          <a:cs typeface="Arial" pitchFamily="34" charset="0"/>
                        </a:rPr>
                        <a:t>2008 Mau Task force </a:t>
                      </a:r>
                      <a:r>
                        <a:rPr lang="en-US" sz="2400" dirty="0">
                          <a:solidFill>
                            <a:srgbClr val="002060"/>
                          </a:solidFill>
                          <a:latin typeface="Arial" pitchFamily="34" charset="0"/>
                          <a:cs typeface="Arial" pitchFamily="34" charset="0"/>
                        </a:rPr>
                        <a:t>(Tabled, discussed, adopted and approved by the National Assembly</a:t>
                      </a:r>
                      <a:r>
                        <a:rPr lang="en-US" sz="2400" baseline="0" dirty="0">
                          <a:solidFill>
                            <a:srgbClr val="002060"/>
                          </a:solidFill>
                          <a:latin typeface="Arial" pitchFamily="34" charset="0"/>
                          <a:cs typeface="Arial" pitchFamily="34" charset="0"/>
                        </a:rPr>
                        <a:t> on12</a:t>
                      </a:r>
                      <a:r>
                        <a:rPr lang="en-US" sz="2400" baseline="30000" dirty="0">
                          <a:solidFill>
                            <a:srgbClr val="002060"/>
                          </a:solidFill>
                          <a:latin typeface="Arial" pitchFamily="34" charset="0"/>
                          <a:cs typeface="Arial" pitchFamily="34" charset="0"/>
                        </a:rPr>
                        <a:t>th</a:t>
                      </a:r>
                      <a:r>
                        <a:rPr lang="en-US" sz="2400" baseline="0" dirty="0">
                          <a:solidFill>
                            <a:srgbClr val="002060"/>
                          </a:solidFill>
                          <a:latin typeface="Arial" pitchFamily="34" charset="0"/>
                          <a:cs typeface="Arial" pitchFamily="34" charset="0"/>
                        </a:rPr>
                        <a:t> August 2009) </a:t>
                      </a:r>
                      <a:r>
                        <a:rPr lang="en-US" sz="2400" baseline="0" dirty="0" smtClean="0">
                          <a:solidFill>
                            <a:srgbClr val="FF0000"/>
                          </a:solidFill>
                          <a:latin typeface="Arial" pitchFamily="34" charset="0"/>
                          <a:cs typeface="Arial" pitchFamily="34" charset="0"/>
                        </a:rPr>
                        <a:t>(refer </a:t>
                      </a:r>
                      <a:r>
                        <a:rPr lang="en-US" sz="2400" baseline="0" dirty="0">
                          <a:solidFill>
                            <a:srgbClr val="FF0000"/>
                          </a:solidFill>
                          <a:latin typeface="Arial" pitchFamily="34" charset="0"/>
                          <a:cs typeface="Arial" pitchFamily="34" charset="0"/>
                        </a:rPr>
                        <a:t>to </a:t>
                      </a:r>
                      <a:r>
                        <a:rPr lang="en-US" sz="2400" baseline="0" dirty="0" smtClean="0">
                          <a:solidFill>
                            <a:srgbClr val="FF0000"/>
                          </a:solidFill>
                          <a:latin typeface="Arial" pitchFamily="34" charset="0"/>
                          <a:cs typeface="Arial" pitchFamily="34" charset="0"/>
                        </a:rPr>
                        <a:t>Hansard)</a:t>
                      </a:r>
                      <a:endParaRPr lang="en-US" sz="2400" dirty="0">
                        <a:solidFill>
                          <a:srgbClr val="FF0000"/>
                        </a:solidFill>
                        <a:latin typeface="Arial" pitchFamily="34" charset="0"/>
                        <a:cs typeface="Arial" pitchFamily="34" charset="0"/>
                      </a:endParaRPr>
                    </a:p>
                  </a:txBody>
                  <a:tcPr marL="91438" marR="91438" marT="45719" marB="45719"/>
                </a:tc>
                <a:tc>
                  <a:txBody>
                    <a:bodyPr/>
                    <a:lstStyle/>
                    <a:p>
                      <a:pPr>
                        <a:spcAft>
                          <a:spcPts val="600"/>
                        </a:spcAft>
                        <a:buFont typeface="Arial" pitchFamily="34" charset="0"/>
                        <a:buChar char="•"/>
                      </a:pPr>
                      <a:r>
                        <a:rPr lang="en-US" sz="2400" dirty="0">
                          <a:latin typeface="Arial" pitchFamily="34" charset="0"/>
                          <a:cs typeface="Arial" pitchFamily="34" charset="0"/>
                        </a:rPr>
                        <a:t>Establishment of the Joint Enforcement Unit to stop further encroachment into</a:t>
                      </a:r>
                      <a:r>
                        <a:rPr lang="en-US" sz="2400" baseline="0" dirty="0">
                          <a:latin typeface="Arial" pitchFamily="34" charset="0"/>
                          <a:cs typeface="Arial" pitchFamily="34" charset="0"/>
                        </a:rPr>
                        <a:t> the forest</a:t>
                      </a:r>
                      <a:endParaRPr lang="en-US" sz="2400" dirty="0">
                        <a:latin typeface="Arial" pitchFamily="34" charset="0"/>
                        <a:cs typeface="Arial" pitchFamily="34" charset="0"/>
                      </a:endParaRPr>
                    </a:p>
                    <a:p>
                      <a:pPr>
                        <a:spcAft>
                          <a:spcPts val="600"/>
                        </a:spcAft>
                        <a:buFont typeface="Arial" pitchFamily="34" charset="0"/>
                        <a:buChar char="•"/>
                      </a:pPr>
                      <a:r>
                        <a:rPr lang="en-US" sz="2400" dirty="0">
                          <a:latin typeface="Arial" pitchFamily="34" charset="0"/>
                          <a:cs typeface="Arial" pitchFamily="34" charset="0"/>
                        </a:rPr>
                        <a:t>All title deeds</a:t>
                      </a:r>
                      <a:r>
                        <a:rPr lang="en-US" sz="2400" baseline="0" dirty="0">
                          <a:latin typeface="Arial" pitchFamily="34" charset="0"/>
                          <a:cs typeface="Arial" pitchFamily="34" charset="0"/>
                        </a:rPr>
                        <a:t> acquired beyond the group ranches   adjudicated boundaries should be revoked</a:t>
                      </a:r>
                    </a:p>
                    <a:p>
                      <a:pPr>
                        <a:spcAft>
                          <a:spcPts val="600"/>
                        </a:spcAft>
                        <a:buFont typeface="Arial" pitchFamily="34" charset="0"/>
                        <a:buChar char="•"/>
                      </a:pPr>
                      <a:r>
                        <a:rPr lang="en-US" sz="2400" baseline="0" dirty="0">
                          <a:latin typeface="Arial" pitchFamily="34" charset="0"/>
                          <a:cs typeface="Arial" pitchFamily="34" charset="0"/>
                        </a:rPr>
                        <a:t>All persons involved (Except third party purchasers for value) who contributed to, or benefited from the allocation of land parcels beyond the originally adjudicated boundaries of the Group Ranches should be investigated and prosecuted in accordance with the law</a:t>
                      </a:r>
                    </a:p>
                    <a:p>
                      <a:pPr>
                        <a:buFont typeface="Arial" pitchFamily="34" charset="0"/>
                        <a:buNone/>
                      </a:pPr>
                      <a:r>
                        <a:rPr lang="en-US" sz="2400" baseline="0" dirty="0">
                          <a:solidFill>
                            <a:srgbClr val="FF0000"/>
                          </a:solidFill>
                          <a:latin typeface="Arial" pitchFamily="34" charset="0"/>
                          <a:cs typeface="Arial" pitchFamily="34" charset="0"/>
                        </a:rPr>
                        <a:t>(Refer to Page 45 and 46 of the report)</a:t>
                      </a:r>
                      <a:endParaRPr lang="en-US" sz="2400" dirty="0">
                        <a:solidFill>
                          <a:srgbClr val="FF0000"/>
                        </a:solidFill>
                        <a:latin typeface="Arial" pitchFamily="34" charset="0"/>
                        <a:cs typeface="Arial" pitchFamily="34" charset="0"/>
                      </a:endParaRPr>
                    </a:p>
                  </a:txBody>
                  <a:tcPr marL="91438" marR="91438" marT="45719" marB="45719"/>
                </a:tc>
                <a:extLst>
                  <a:ext uri="{0D108BD9-81ED-4DB2-BD59-A6C34878D82A}">
                    <a16:rowId xmlns:a16="http://schemas.microsoft.com/office/drawing/2014/main" xmlns="" val="10001"/>
                  </a:ext>
                </a:extLst>
              </a:tr>
              <a:tr h="873741">
                <a:tc>
                  <a:txBody>
                    <a:bodyPr/>
                    <a:lstStyle/>
                    <a:p>
                      <a:pPr marL="342900" indent="-342900" algn="l">
                        <a:buFont typeface="Arial" panose="020B0604020202020204" pitchFamily="34" charset="0"/>
                        <a:buNone/>
                      </a:pPr>
                      <a:r>
                        <a:rPr lang="en-US" sz="2400" dirty="0">
                          <a:latin typeface="Arial" pitchFamily="34" charset="0"/>
                          <a:cs typeface="Arial" pitchFamily="34" charset="0"/>
                        </a:rPr>
                        <a:t>Land Valuation of 2008 with view of</a:t>
                      </a:r>
                      <a:r>
                        <a:rPr lang="en-US" sz="2400" baseline="0" dirty="0">
                          <a:latin typeface="Arial" pitchFamily="34" charset="0"/>
                          <a:cs typeface="Arial" pitchFamily="34" charset="0"/>
                        </a:rPr>
                        <a:t> </a:t>
                      </a:r>
                      <a:r>
                        <a:rPr lang="en-US" sz="2400" dirty="0">
                          <a:latin typeface="Arial" pitchFamily="34" charset="0"/>
                          <a:cs typeface="Arial" pitchFamily="34" charset="0"/>
                        </a:rPr>
                        <a:t>Compensation</a:t>
                      </a:r>
                    </a:p>
                  </a:txBody>
                  <a:tcPr marL="91438" marR="91438" marT="45719" marB="45719"/>
                </a:tc>
                <a:tc>
                  <a:txBody>
                    <a:bodyPr/>
                    <a:lstStyle/>
                    <a:p>
                      <a:pPr>
                        <a:buFont typeface="Arial" pitchFamily="34" charset="0"/>
                        <a:buChar char="•"/>
                      </a:pPr>
                      <a:r>
                        <a:rPr lang="en-US" sz="2400" dirty="0">
                          <a:solidFill>
                            <a:schemeClr val="tx1"/>
                          </a:solidFill>
                          <a:latin typeface="Arial" pitchFamily="34" charset="0"/>
                          <a:cs typeface="Arial" pitchFamily="34" charset="0"/>
                        </a:rPr>
                        <a:t>The</a:t>
                      </a:r>
                      <a:r>
                        <a:rPr lang="en-US" sz="2400" baseline="0" dirty="0">
                          <a:solidFill>
                            <a:schemeClr val="tx1"/>
                          </a:solidFill>
                          <a:latin typeface="Arial" pitchFamily="34" charset="0"/>
                          <a:cs typeface="Arial" pitchFamily="34" charset="0"/>
                        </a:rPr>
                        <a:t> report valued land within MMF at </a:t>
                      </a:r>
                      <a:r>
                        <a:rPr lang="en-US" sz="2400" baseline="0" dirty="0" err="1">
                          <a:solidFill>
                            <a:schemeClr val="tx1"/>
                          </a:solidFill>
                          <a:latin typeface="Arial" pitchFamily="34" charset="0"/>
                          <a:cs typeface="Arial" pitchFamily="34" charset="0"/>
                        </a:rPr>
                        <a:t>Ksh</a:t>
                      </a:r>
                      <a:r>
                        <a:rPr lang="en-US" sz="2400" baseline="0" dirty="0">
                          <a:solidFill>
                            <a:schemeClr val="tx1"/>
                          </a:solidFill>
                          <a:latin typeface="Arial" pitchFamily="34" charset="0"/>
                          <a:cs typeface="Arial" pitchFamily="34" charset="0"/>
                        </a:rPr>
                        <a:t> 60,000 per acre </a:t>
                      </a:r>
                      <a:r>
                        <a:rPr lang="en-US" sz="2400" baseline="0" dirty="0">
                          <a:solidFill>
                            <a:srgbClr val="FF0000"/>
                          </a:solidFill>
                          <a:latin typeface="Arial" pitchFamily="34" charset="0"/>
                          <a:cs typeface="Arial" pitchFamily="34" charset="0"/>
                        </a:rPr>
                        <a:t>( refer to Page. 33 of the report)</a:t>
                      </a:r>
                      <a:endParaRPr lang="en-US" sz="2400" dirty="0">
                        <a:solidFill>
                          <a:srgbClr val="FF0000"/>
                        </a:solidFill>
                        <a:latin typeface="Arial" pitchFamily="34" charset="0"/>
                        <a:cs typeface="Arial" pitchFamily="34" charset="0"/>
                      </a:endParaRPr>
                    </a:p>
                  </a:txBody>
                  <a:tcPr marL="91438" marR="91438" marT="45719" marB="45719"/>
                </a:tc>
                <a:extLst>
                  <a:ext uri="{0D108BD9-81ED-4DB2-BD59-A6C34878D82A}">
                    <a16:rowId xmlns:a16="http://schemas.microsoft.com/office/drawing/2014/main" xmlns="" val="10002"/>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5122" name="Picture 3">
            <a:extLst>
              <a:ext uri="{FF2B5EF4-FFF2-40B4-BE49-F238E27FC236}">
                <a16:creationId xmlns:a16="http://schemas.microsoft.com/office/drawing/2014/main" xmlns="" id="{D2A4C991-9DBC-46ED-A4FF-71D733FCE00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191568"/>
            <a:ext cx="12192000" cy="666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a:extLst>
              <a:ext uri="{FF2B5EF4-FFF2-40B4-BE49-F238E27FC236}">
                <a16:creationId xmlns:a16="http://schemas.microsoft.com/office/drawing/2014/main" xmlns="" id="{12D38107-AB02-49B9-BA04-3058B19A2D78}"/>
              </a:ext>
            </a:extLst>
          </p:cNvPr>
          <p:cNvGraphicFramePr>
            <a:graphicFrameLocks noGrp="1"/>
          </p:cNvGraphicFramePr>
          <p:nvPr>
            <p:extLst>
              <p:ext uri="{D42A27DB-BD31-4B8C-83A1-F6EECF244321}">
                <p14:modId xmlns:p14="http://schemas.microsoft.com/office/powerpoint/2010/main" val="2388461117"/>
              </p:ext>
            </p:extLst>
          </p:nvPr>
        </p:nvGraphicFramePr>
        <p:xfrm>
          <a:off x="188913" y="217488"/>
          <a:ext cx="11799887" cy="5974080"/>
        </p:xfrm>
        <a:graphic>
          <a:graphicData uri="http://schemas.openxmlformats.org/drawingml/2006/table">
            <a:tbl>
              <a:tblPr firstRow="1" bandRow="1">
                <a:tableStyleId>{5940675A-B579-460E-94D1-54222C63F5DA}</a:tableStyleId>
              </a:tblPr>
              <a:tblGrid>
                <a:gridCol w="4837321">
                  <a:extLst>
                    <a:ext uri="{9D8B030D-6E8A-4147-A177-3AD203B41FA5}">
                      <a16:colId xmlns:a16="http://schemas.microsoft.com/office/drawing/2014/main" xmlns="" val="20000"/>
                    </a:ext>
                  </a:extLst>
                </a:gridCol>
                <a:gridCol w="6962566">
                  <a:extLst>
                    <a:ext uri="{9D8B030D-6E8A-4147-A177-3AD203B41FA5}">
                      <a16:colId xmlns:a16="http://schemas.microsoft.com/office/drawing/2014/main" xmlns="" val="20001"/>
                    </a:ext>
                  </a:extLst>
                </a:gridCol>
              </a:tblGrid>
              <a:tr h="547148">
                <a:tc>
                  <a:txBody>
                    <a:bodyPr/>
                    <a:lstStyle/>
                    <a:p>
                      <a:r>
                        <a:rPr lang="en-US" sz="2800" b="1" dirty="0">
                          <a:latin typeface="Arial" pitchFamily="34" charset="0"/>
                          <a:cs typeface="Arial" pitchFamily="34" charset="0"/>
                        </a:rPr>
                        <a:t>Commissions and past efforts</a:t>
                      </a:r>
                    </a:p>
                  </a:txBody>
                  <a:tcPr marL="91438" marR="91438"/>
                </a:tc>
                <a:tc>
                  <a:txBody>
                    <a:bodyPr/>
                    <a:lstStyle/>
                    <a:p>
                      <a:r>
                        <a:rPr lang="en-US" sz="2800" b="1" kern="1200" dirty="0">
                          <a:solidFill>
                            <a:schemeClr val="tx1"/>
                          </a:solidFill>
                          <a:latin typeface="Arial" pitchFamily="34" charset="0"/>
                          <a:ea typeface="+mn-ea"/>
                          <a:cs typeface="Arial" pitchFamily="34" charset="0"/>
                        </a:rPr>
                        <a:t>Recommendations</a:t>
                      </a:r>
                    </a:p>
                  </a:txBody>
                  <a:tcPr marL="91438" marR="91438"/>
                </a:tc>
                <a:extLst>
                  <a:ext uri="{0D108BD9-81ED-4DB2-BD59-A6C34878D82A}">
                    <a16:rowId xmlns:a16="http://schemas.microsoft.com/office/drawing/2014/main" xmlns="" val="10000"/>
                  </a:ext>
                </a:extLst>
              </a:tr>
              <a:tr h="5471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Arial" pitchFamily="34" charset="0"/>
                          <a:cs typeface="Arial" pitchFamily="34" charset="0"/>
                        </a:rPr>
                        <a:t>Report by Legal Experts on Validity of Titles-2011</a:t>
                      </a:r>
                    </a:p>
                  </a:txBody>
                  <a:tcPr marL="91438" marR="91438"/>
                </a:tc>
                <a:tc>
                  <a:txBody>
                    <a:bodyPr/>
                    <a:lstStyle/>
                    <a:p>
                      <a:pPr>
                        <a:buFont typeface="Arial" pitchFamily="34" charset="0"/>
                        <a:buChar char="•"/>
                      </a:pPr>
                      <a:r>
                        <a:rPr lang="en-US" sz="2400" dirty="0">
                          <a:latin typeface="Arial" pitchFamily="34" charset="0"/>
                          <a:cs typeface="Arial" pitchFamily="34" charset="0"/>
                        </a:rPr>
                        <a:t>Title deeds issued for</a:t>
                      </a:r>
                      <a:r>
                        <a:rPr lang="en-US" sz="2400" baseline="0" dirty="0">
                          <a:latin typeface="Arial" pitchFamily="34" charset="0"/>
                          <a:cs typeface="Arial" pitchFamily="34" charset="0"/>
                        </a:rPr>
                        <a:t> the extension of 5 group ranches were acquired contrary to the law and therefore be revoked pursuant to Article 40(6) of the Constitution of Kenya 2010 </a:t>
                      </a:r>
                      <a:r>
                        <a:rPr lang="en-US" sz="2400" baseline="0" dirty="0">
                          <a:solidFill>
                            <a:srgbClr val="FF0000"/>
                          </a:solidFill>
                          <a:latin typeface="Arial" pitchFamily="34" charset="0"/>
                          <a:cs typeface="Arial" pitchFamily="34" charset="0"/>
                        </a:rPr>
                        <a:t>(Page 40-42 of the report)</a:t>
                      </a:r>
                      <a:endParaRPr lang="en-US" sz="2400" dirty="0">
                        <a:latin typeface="Arial" pitchFamily="34" charset="0"/>
                        <a:cs typeface="Arial" pitchFamily="34" charset="0"/>
                      </a:endParaRPr>
                    </a:p>
                  </a:txBody>
                  <a:tcPr marL="91438" marR="91438"/>
                </a:tc>
                <a:extLst>
                  <a:ext uri="{0D108BD9-81ED-4DB2-BD59-A6C34878D82A}">
                    <a16:rowId xmlns:a16="http://schemas.microsoft.com/office/drawing/2014/main" xmlns="" val="10001"/>
                  </a:ext>
                </a:extLst>
              </a:tr>
              <a:tr h="10201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latin typeface="Arial" pitchFamily="34" charset="0"/>
                          <a:ea typeface="+mn-ea"/>
                          <a:cs typeface="Arial" pitchFamily="34" charset="0"/>
                        </a:rPr>
                        <a:t>2014 Status report on Maasai Mau Forest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2400" kern="1200" dirty="0">
                        <a:solidFill>
                          <a:schemeClr val="tx1"/>
                        </a:solidFill>
                        <a:latin typeface="Arial" pitchFamily="34" charset="0"/>
                        <a:ea typeface="+mn-ea"/>
                        <a:cs typeface="Arial" pitchFamily="34" charset="0"/>
                      </a:endParaRPr>
                    </a:p>
                  </a:txBody>
                  <a:tcPr marL="91438" marR="91438"/>
                </a:tc>
                <a:tc>
                  <a:txBody>
                    <a:bodyPr/>
                    <a:lstStyle/>
                    <a:p>
                      <a:pPr>
                        <a:buFont typeface="Arial" pitchFamily="34" charset="0"/>
                        <a:buChar char="•"/>
                      </a:pPr>
                      <a:r>
                        <a:rPr lang="en-US" sz="2400" kern="1200" dirty="0">
                          <a:solidFill>
                            <a:schemeClr val="tx1"/>
                          </a:solidFill>
                          <a:latin typeface="Arial" pitchFamily="34" charset="0"/>
                          <a:ea typeface="+mn-ea"/>
                          <a:cs typeface="Arial" pitchFamily="34" charset="0"/>
                        </a:rPr>
                        <a:t>The cutline should have been done on the hedges of the forest to protect it from human encroachment-</a:t>
                      </a:r>
                      <a:r>
                        <a:rPr lang="en-US" sz="2400" kern="1200" dirty="0">
                          <a:solidFill>
                            <a:srgbClr val="FF0000"/>
                          </a:solidFill>
                          <a:latin typeface="Arial" pitchFamily="34" charset="0"/>
                          <a:ea typeface="+mn-ea"/>
                          <a:cs typeface="Arial" pitchFamily="34" charset="0"/>
                        </a:rPr>
                        <a:t>(Refer to the KWTA</a:t>
                      </a:r>
                      <a:r>
                        <a:rPr lang="en-US" sz="2400" kern="1200" baseline="0" dirty="0">
                          <a:solidFill>
                            <a:srgbClr val="FF0000"/>
                          </a:solidFill>
                          <a:latin typeface="Arial" pitchFamily="34" charset="0"/>
                          <a:ea typeface="+mn-ea"/>
                          <a:cs typeface="Arial" pitchFamily="34" charset="0"/>
                        </a:rPr>
                        <a:t> status report pg 94)</a:t>
                      </a:r>
                      <a:endParaRPr lang="en-US" sz="2400" kern="1200" dirty="0">
                        <a:solidFill>
                          <a:srgbClr val="FF0000"/>
                        </a:solidFill>
                        <a:latin typeface="Arial" pitchFamily="34" charset="0"/>
                        <a:ea typeface="+mn-ea"/>
                        <a:cs typeface="Arial" pitchFamily="34" charset="0"/>
                      </a:endParaRPr>
                    </a:p>
                  </a:txBody>
                  <a:tcPr marL="91438" marR="91438"/>
                </a:tc>
                <a:extLst>
                  <a:ext uri="{0D108BD9-81ED-4DB2-BD59-A6C34878D82A}">
                    <a16:rowId xmlns:a16="http://schemas.microsoft.com/office/drawing/2014/main" xmlns="" val="10002"/>
                  </a:ext>
                </a:extLst>
              </a:tr>
              <a:tr h="10201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Arial" pitchFamily="34" charset="0"/>
                          <a:cs typeface="Arial" pitchFamily="34" charset="0"/>
                        </a:rPr>
                        <a:t>Establishment of the Tea Cutline between Olposimoru and MMF-2014</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2400" kern="1200" baseline="0" dirty="0">
                        <a:solidFill>
                          <a:schemeClr val="tx1"/>
                        </a:solidFill>
                        <a:latin typeface="Arial" pitchFamily="34" charset="0"/>
                        <a:ea typeface="+mn-ea"/>
                        <a:cs typeface="Arial" pitchFamily="34" charset="0"/>
                      </a:endParaRPr>
                    </a:p>
                  </a:txBody>
                  <a:tcPr marL="91438" marR="91438"/>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400" kern="1200" dirty="0">
                          <a:solidFill>
                            <a:schemeClr val="tx1"/>
                          </a:solidFill>
                          <a:latin typeface="Arial" pitchFamily="34" charset="0"/>
                          <a:ea typeface="+mn-ea"/>
                          <a:cs typeface="Arial" pitchFamily="34" charset="0"/>
                        </a:rPr>
                        <a:t>The cutline was</a:t>
                      </a:r>
                      <a:r>
                        <a:rPr lang="en-US" sz="2400" kern="1200" baseline="0" dirty="0">
                          <a:solidFill>
                            <a:schemeClr val="tx1"/>
                          </a:solidFill>
                          <a:latin typeface="Arial" pitchFamily="34" charset="0"/>
                          <a:ea typeface="+mn-ea"/>
                          <a:cs typeface="Arial" pitchFamily="34" charset="0"/>
                        </a:rPr>
                        <a:t> meant </a:t>
                      </a:r>
                      <a:r>
                        <a:rPr lang="en-US" sz="2400" kern="1200" dirty="0">
                          <a:solidFill>
                            <a:schemeClr val="tx1"/>
                          </a:solidFill>
                          <a:latin typeface="Arial" pitchFamily="34" charset="0"/>
                          <a:ea typeface="+mn-ea"/>
                          <a:cs typeface="Arial" pitchFamily="34" charset="0"/>
                        </a:rPr>
                        <a:t>to separate MMF</a:t>
                      </a:r>
                      <a:r>
                        <a:rPr lang="en-US" sz="2400" kern="1200" baseline="0" dirty="0">
                          <a:solidFill>
                            <a:schemeClr val="tx1"/>
                          </a:solidFill>
                          <a:latin typeface="Arial" pitchFamily="34" charset="0"/>
                          <a:ea typeface="+mn-ea"/>
                          <a:cs typeface="Arial" pitchFamily="34" charset="0"/>
                        </a:rPr>
                        <a:t> and the human settlement-</a:t>
                      </a:r>
                      <a:r>
                        <a:rPr lang="en-US" sz="2400" kern="1200" baseline="0" dirty="0">
                          <a:solidFill>
                            <a:srgbClr val="FF0000"/>
                          </a:solidFill>
                          <a:latin typeface="Arial" pitchFamily="34" charset="0"/>
                          <a:ea typeface="+mn-ea"/>
                          <a:cs typeface="Arial" pitchFamily="34" charset="0"/>
                        </a:rPr>
                        <a:t>(Refer to Annex V; page 81 of the Report) </a:t>
                      </a:r>
                      <a:endParaRPr lang="en-US" sz="2400" kern="1200" dirty="0">
                        <a:solidFill>
                          <a:srgbClr val="FF0000"/>
                        </a:solidFill>
                        <a:latin typeface="Arial" pitchFamily="34" charset="0"/>
                        <a:ea typeface="+mn-ea"/>
                        <a:cs typeface="Arial" pitchFamily="34" charset="0"/>
                      </a:endParaRPr>
                    </a:p>
                    <a:p>
                      <a:pPr>
                        <a:buFont typeface="Arial" pitchFamily="34" charset="0"/>
                        <a:buNone/>
                      </a:pPr>
                      <a:endParaRPr lang="en-US" sz="2400" kern="1200" baseline="0" dirty="0">
                        <a:solidFill>
                          <a:schemeClr val="tx1"/>
                        </a:solidFill>
                        <a:latin typeface="Arial" pitchFamily="34" charset="0"/>
                        <a:ea typeface="+mn-ea"/>
                        <a:cs typeface="Arial" pitchFamily="34" charset="0"/>
                      </a:endParaRPr>
                    </a:p>
                  </a:txBody>
                  <a:tcPr marL="91438" marR="91438"/>
                </a:tc>
                <a:extLst>
                  <a:ext uri="{0D108BD9-81ED-4DB2-BD59-A6C34878D82A}">
                    <a16:rowId xmlns:a16="http://schemas.microsoft.com/office/drawing/2014/main" xmlns="" val="10003"/>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6146" name="Picture 3">
            <a:extLst>
              <a:ext uri="{FF2B5EF4-FFF2-40B4-BE49-F238E27FC236}">
                <a16:creationId xmlns:a16="http://schemas.microsoft.com/office/drawing/2014/main" xmlns="" id="{B93C7D61-D40E-45A8-B18E-BC241D96D4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067425"/>
            <a:ext cx="121920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a:extLst>
              <a:ext uri="{FF2B5EF4-FFF2-40B4-BE49-F238E27FC236}">
                <a16:creationId xmlns:a16="http://schemas.microsoft.com/office/drawing/2014/main" xmlns="" id="{18711992-749A-4327-9A5F-FA2861AE6444}"/>
              </a:ext>
            </a:extLst>
          </p:cNvPr>
          <p:cNvGraphicFramePr>
            <a:graphicFrameLocks noGrp="1"/>
          </p:cNvGraphicFramePr>
          <p:nvPr>
            <p:extLst>
              <p:ext uri="{D42A27DB-BD31-4B8C-83A1-F6EECF244321}">
                <p14:modId xmlns:p14="http://schemas.microsoft.com/office/powerpoint/2010/main" val="3538102352"/>
              </p:ext>
            </p:extLst>
          </p:nvPr>
        </p:nvGraphicFramePr>
        <p:xfrm>
          <a:off x="188913" y="217488"/>
          <a:ext cx="11799887" cy="3519950"/>
        </p:xfrm>
        <a:graphic>
          <a:graphicData uri="http://schemas.openxmlformats.org/drawingml/2006/table">
            <a:tbl>
              <a:tblPr firstRow="1" bandRow="1">
                <a:tableStyleId>{5940675A-B579-460E-94D1-54222C63F5DA}</a:tableStyleId>
              </a:tblPr>
              <a:tblGrid>
                <a:gridCol w="4837321">
                  <a:extLst>
                    <a:ext uri="{9D8B030D-6E8A-4147-A177-3AD203B41FA5}">
                      <a16:colId xmlns:a16="http://schemas.microsoft.com/office/drawing/2014/main" xmlns="" val="20000"/>
                    </a:ext>
                  </a:extLst>
                </a:gridCol>
                <a:gridCol w="6962566">
                  <a:extLst>
                    <a:ext uri="{9D8B030D-6E8A-4147-A177-3AD203B41FA5}">
                      <a16:colId xmlns:a16="http://schemas.microsoft.com/office/drawing/2014/main" xmlns="" val="20001"/>
                    </a:ext>
                  </a:extLst>
                </a:gridCol>
              </a:tblGrid>
              <a:tr h="944990">
                <a:tc>
                  <a:txBody>
                    <a:bodyPr/>
                    <a:lstStyle/>
                    <a:p>
                      <a:r>
                        <a:rPr lang="en-US" sz="2800" b="1" dirty="0">
                          <a:latin typeface="Arial" pitchFamily="34" charset="0"/>
                          <a:cs typeface="Arial" pitchFamily="34" charset="0"/>
                        </a:rPr>
                        <a:t>Commissions and past efforts</a:t>
                      </a:r>
                    </a:p>
                  </a:txBody>
                  <a:tcPr marL="91438" marR="91438" marT="45725" marB="45725"/>
                </a:tc>
                <a:tc>
                  <a:txBody>
                    <a:bodyPr/>
                    <a:lstStyle/>
                    <a:p>
                      <a:r>
                        <a:rPr lang="en-US" sz="2800" b="1" kern="1200" dirty="0">
                          <a:solidFill>
                            <a:schemeClr val="tx1"/>
                          </a:solidFill>
                          <a:latin typeface="Arial" pitchFamily="34" charset="0"/>
                          <a:ea typeface="+mn-ea"/>
                          <a:cs typeface="Arial" pitchFamily="34" charset="0"/>
                        </a:rPr>
                        <a:t>Recommendations</a:t>
                      </a:r>
                    </a:p>
                  </a:txBody>
                  <a:tcPr marL="91438" marR="91438" marT="45725" marB="45725"/>
                </a:tc>
                <a:extLst>
                  <a:ext uri="{0D108BD9-81ED-4DB2-BD59-A6C34878D82A}">
                    <a16:rowId xmlns:a16="http://schemas.microsoft.com/office/drawing/2014/main" xmlns="" val="10000"/>
                  </a:ext>
                </a:extLst>
              </a:tr>
              <a:tr h="1554661">
                <a:tc>
                  <a:txBody>
                    <a:bodyPr/>
                    <a:lstStyle/>
                    <a:p>
                      <a:pPr marL="342900" indent="-342900" algn="l">
                        <a:buFont typeface="Arial" panose="020B0604020202020204" pitchFamily="34" charset="0"/>
                        <a:buChar char="•"/>
                      </a:pPr>
                      <a:r>
                        <a:rPr lang="en-US" sz="2400" dirty="0">
                          <a:latin typeface="Arial" pitchFamily="34" charset="0"/>
                          <a:cs typeface="Arial" pitchFamily="34" charset="0"/>
                        </a:rPr>
                        <a:t>2018 Taskforce on Forest Resources Management and Logging Activities in Kenya</a:t>
                      </a:r>
                    </a:p>
                  </a:txBody>
                  <a:tcPr marL="91438" marR="91438" marT="45725" marB="45725"/>
                </a:tc>
                <a:tc>
                  <a:txBody>
                    <a:bodyPr/>
                    <a:lstStyle/>
                    <a:p>
                      <a:pPr>
                        <a:buFont typeface="Arial" pitchFamily="34" charset="0"/>
                        <a:buChar char="•"/>
                      </a:pPr>
                      <a:r>
                        <a:rPr lang="en-US" sz="2400" dirty="0">
                          <a:latin typeface="Arial" pitchFamily="34" charset="0"/>
                          <a:cs typeface="Arial" pitchFamily="34" charset="0"/>
                        </a:rPr>
                        <a:t>Illegal</a:t>
                      </a:r>
                      <a:r>
                        <a:rPr lang="en-US" sz="2400" baseline="0" dirty="0">
                          <a:latin typeface="Arial" pitchFamily="34" charset="0"/>
                          <a:cs typeface="Arial" pitchFamily="34" charset="0"/>
                        </a:rPr>
                        <a:t> settlers on all public and community forest should be evicted </a:t>
                      </a:r>
                    </a:p>
                    <a:p>
                      <a:pPr>
                        <a:buFont typeface="Arial" pitchFamily="34" charset="0"/>
                        <a:buChar char="•"/>
                      </a:pPr>
                      <a:r>
                        <a:rPr lang="en-US" sz="2400" baseline="0" dirty="0">
                          <a:latin typeface="Arial" pitchFamily="34" charset="0"/>
                          <a:cs typeface="Arial" pitchFamily="34" charset="0"/>
                        </a:rPr>
                        <a:t>Judicious implementation of the 2009 Mau Task Force Report </a:t>
                      </a:r>
                      <a:r>
                        <a:rPr lang="en-US" sz="2400" baseline="0" dirty="0">
                          <a:solidFill>
                            <a:srgbClr val="FF0000"/>
                          </a:solidFill>
                          <a:latin typeface="Arial" pitchFamily="34" charset="0"/>
                          <a:cs typeface="Arial" pitchFamily="34" charset="0"/>
                        </a:rPr>
                        <a:t>(Refer to Page 37-38 of the report)</a:t>
                      </a:r>
                      <a:endParaRPr lang="en-US" sz="2400" dirty="0">
                        <a:solidFill>
                          <a:srgbClr val="FF0000"/>
                        </a:solidFill>
                        <a:latin typeface="Arial" pitchFamily="34" charset="0"/>
                        <a:cs typeface="Arial" pitchFamily="34" charset="0"/>
                      </a:endParaRPr>
                    </a:p>
                  </a:txBody>
                  <a:tcPr marL="91438" marR="91438" marT="45725" marB="45725"/>
                </a:tc>
                <a:extLst>
                  <a:ext uri="{0D108BD9-81ED-4DB2-BD59-A6C34878D82A}">
                    <a16:rowId xmlns:a16="http://schemas.microsoft.com/office/drawing/2014/main" xmlns="" val="10001"/>
                  </a:ext>
                </a:extLst>
              </a:tr>
              <a:tr h="1020299">
                <a:tc>
                  <a:txBody>
                    <a:bodyPr/>
                    <a:lstStyle/>
                    <a:p>
                      <a:pPr marL="342900" indent="-342900" algn="just">
                        <a:buFont typeface="Arial" panose="020B0604020202020204" pitchFamily="34" charset="0"/>
                        <a:buChar char="•"/>
                      </a:pPr>
                      <a:r>
                        <a:rPr lang="en-US" sz="2400" dirty="0">
                          <a:latin typeface="Arial" pitchFamily="34" charset="0"/>
                          <a:cs typeface="Arial" pitchFamily="34" charset="0"/>
                        </a:rPr>
                        <a:t>2018 KWTA Board Resolution</a:t>
                      </a:r>
                    </a:p>
                  </a:txBody>
                  <a:tcPr marL="91438" marR="91438" marT="45725" marB="45725"/>
                </a:tc>
                <a:tc>
                  <a:txBody>
                    <a:bodyPr/>
                    <a:lstStyle/>
                    <a:p>
                      <a:pPr>
                        <a:buFont typeface="Arial" pitchFamily="34" charset="0"/>
                        <a:buChar char="•"/>
                      </a:pPr>
                      <a:r>
                        <a:rPr lang="en-US" sz="2400" kern="1200" dirty="0">
                          <a:solidFill>
                            <a:schemeClr val="tx1"/>
                          </a:solidFill>
                          <a:latin typeface="Arial" pitchFamily="34" charset="0"/>
                          <a:ea typeface="+mn-ea"/>
                          <a:cs typeface="Arial" pitchFamily="34" charset="0"/>
                        </a:rPr>
                        <a:t>Due</a:t>
                      </a:r>
                      <a:r>
                        <a:rPr lang="en-US" sz="2400" kern="1200" baseline="0" dirty="0">
                          <a:solidFill>
                            <a:schemeClr val="tx1"/>
                          </a:solidFill>
                          <a:latin typeface="Arial" pitchFamily="34" charset="0"/>
                          <a:ea typeface="+mn-ea"/>
                          <a:cs typeface="Arial" pitchFamily="34" charset="0"/>
                        </a:rPr>
                        <a:t> diligence to be conducted if any compensation has to be made </a:t>
                      </a:r>
                      <a:endParaRPr lang="en-US" sz="2400" kern="1200" dirty="0">
                        <a:solidFill>
                          <a:schemeClr val="tx1"/>
                        </a:solidFill>
                        <a:latin typeface="Arial" pitchFamily="34" charset="0"/>
                        <a:ea typeface="+mn-ea"/>
                        <a:cs typeface="Arial" pitchFamily="34" charset="0"/>
                      </a:endParaRPr>
                    </a:p>
                  </a:txBody>
                  <a:tcPr marL="91438" marR="91438" marT="45725" marB="45725"/>
                </a:tc>
                <a:extLst>
                  <a:ext uri="{0D108BD9-81ED-4DB2-BD59-A6C34878D82A}">
                    <a16:rowId xmlns:a16="http://schemas.microsoft.com/office/drawing/2014/main" xmlns="" val="10002"/>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846618"/>
            <a:ext cx="12192000" cy="1011382"/>
          </a:xfrm>
          <a:prstGeom prst="rect">
            <a:avLst/>
          </a:prstGeom>
        </p:spPr>
      </p:pic>
      <p:sp>
        <p:nvSpPr>
          <p:cNvPr id="3" name="Subtitle 2"/>
          <p:cNvSpPr>
            <a:spLocks noGrp="1"/>
          </p:cNvSpPr>
          <p:nvPr>
            <p:ph type="subTitle" idx="1"/>
          </p:nvPr>
        </p:nvSpPr>
        <p:spPr>
          <a:xfrm>
            <a:off x="422562" y="988290"/>
            <a:ext cx="11491531" cy="4858328"/>
          </a:xfrm>
        </p:spPr>
        <p:txBody>
          <a:bodyPr>
            <a:normAutofit/>
          </a:bodyPr>
          <a:lstStyle/>
          <a:p>
            <a:pPr marL="539750" indent="-539750" algn="just">
              <a:buFont typeface="Arial" panose="020B0604020202020204" pitchFamily="34" charset="0"/>
              <a:buChar char="•"/>
            </a:pPr>
            <a:endPar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39750" indent="-539750" algn="just">
              <a:buFont typeface="Arial" panose="020B0604020202020204" pitchFamily="34" charset="0"/>
              <a:buChar char="•"/>
            </a:pPr>
            <a:endPar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39750" indent="-539750" algn="just">
              <a:buFont typeface="Arial" panose="020B0604020202020204" pitchFamily="34" charset="0"/>
              <a:buChar char="•"/>
            </a:pPr>
            <a:endPar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xmlns="" id="{3663974E-4CE2-42C4-A998-21B4119A3B3D}"/>
              </a:ext>
            </a:extLst>
          </p:cNvPr>
          <p:cNvSpPr/>
          <p:nvPr/>
        </p:nvSpPr>
        <p:spPr>
          <a:xfrm>
            <a:off x="422562" y="434031"/>
            <a:ext cx="6860313" cy="4401205"/>
          </a:xfrm>
          <a:prstGeom prst="rect">
            <a:avLst/>
          </a:prstGeom>
        </p:spPr>
        <p:txBody>
          <a:bodyPr wrap="square">
            <a:spAutoFit/>
          </a:bodyPr>
          <a:lstStyle/>
          <a:p>
            <a:r>
              <a:rPr lang="en-US" sz="40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presentation is an abridged version of the </a:t>
            </a:r>
            <a:r>
              <a:rPr lang="en-GB" sz="4000" b="1" dirty="0">
                <a:effectLst>
                  <a:outerShdw blurRad="38100" dist="38100" dir="2700000" algn="tl">
                    <a:srgbClr val="000000">
                      <a:alpha val="43137"/>
                    </a:srgbClr>
                  </a:outerShdw>
                </a:effectLst>
              </a:rPr>
              <a:t>REPORT OF THE CABINET SECRETARY ON MAASAI MAU FOREST EVICTIONS</a:t>
            </a:r>
            <a:r>
              <a:rPr lang="en-US" sz="40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to which reference is made herein after.</a:t>
            </a:r>
          </a:p>
        </p:txBody>
      </p:sp>
      <p:sp>
        <p:nvSpPr>
          <p:cNvPr id="11" name="Rectangle 10"/>
          <p:cNvSpPr/>
          <p:nvPr/>
        </p:nvSpPr>
        <p:spPr>
          <a:xfrm>
            <a:off x="7282875" y="357564"/>
            <a:ext cx="4631218" cy="5954745"/>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13" name="Picture 12"/>
          <p:cNvPicPr/>
          <p:nvPr/>
        </p:nvPicPr>
        <p:blipFill rotWithShape="1">
          <a:blip r:embed="rId4">
            <a:extLst>
              <a:ext uri="{28A0092B-C50C-407E-A947-70E740481C1C}">
                <a14:useLocalDpi xmlns:a14="http://schemas.microsoft.com/office/drawing/2010/main" val="0"/>
              </a:ext>
            </a:extLst>
          </a:blip>
          <a:srcRect r="1988"/>
          <a:stretch/>
        </p:blipFill>
        <p:spPr bwMode="auto">
          <a:xfrm>
            <a:off x="7410470" y="434031"/>
            <a:ext cx="4388240" cy="577138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42797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826296"/>
            <a:ext cx="12192000" cy="1031703"/>
          </a:xfrm>
          <a:prstGeom prst="rect">
            <a:avLst/>
          </a:prstGeom>
        </p:spPr>
      </p:pic>
      <p:pic>
        <p:nvPicPr>
          <p:cNvPr id="5" name="Picture 4"/>
          <p:cNvPicPr>
            <a:picLocks noChangeAspect="1"/>
          </p:cNvPicPr>
          <p:nvPr/>
        </p:nvPicPr>
        <p:blipFill>
          <a:blip r:embed="rId3"/>
          <a:stretch>
            <a:fillRect/>
          </a:stretch>
        </p:blipFill>
        <p:spPr>
          <a:xfrm rot="10800000">
            <a:off x="0" y="11112"/>
            <a:ext cx="12192000" cy="1462087"/>
          </a:xfrm>
          <a:prstGeom prst="rect">
            <a:avLst/>
          </a:prstGeom>
        </p:spPr>
      </p:pic>
      <p:sp>
        <p:nvSpPr>
          <p:cNvPr id="2" name="Title 1"/>
          <p:cNvSpPr>
            <a:spLocks noGrp="1"/>
          </p:cNvSpPr>
          <p:nvPr>
            <p:ph type="ctrTitle"/>
          </p:nvPr>
        </p:nvSpPr>
        <p:spPr>
          <a:xfrm>
            <a:off x="-370497" y="441498"/>
            <a:ext cx="6650182" cy="1031702"/>
          </a:xfrm>
        </p:spPr>
        <p:txBody>
          <a:bodyPr>
            <a:normAutofit/>
          </a:bodyPr>
          <a:lstStyle/>
          <a:p>
            <a:r>
              <a:rPr lang="en-US" sz="5400" b="1" dirty="0">
                <a:solidFill>
                  <a:schemeClr val="accent1"/>
                </a:solidFill>
                <a:effectLst>
                  <a:outerShdw blurRad="38100" dist="38100" dir="2700000" algn="tl">
                    <a:srgbClr val="000000">
                      <a:alpha val="43137"/>
                    </a:srgbClr>
                  </a:outerShdw>
                </a:effectLst>
              </a:rPr>
              <a:t>PHASE 1 EVICTIONS</a:t>
            </a:r>
          </a:p>
        </p:txBody>
      </p:sp>
      <p:pic>
        <p:nvPicPr>
          <p:cNvPr id="6" name="Picture 5">
            <a:extLst>
              <a:ext uri="{FF2B5EF4-FFF2-40B4-BE49-F238E27FC236}">
                <a16:creationId xmlns:a16="http://schemas.microsoft.com/office/drawing/2014/main" xmlns="" id="{B7059C9F-530C-4DD0-A88F-4363802CE0C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909187" y="0"/>
            <a:ext cx="6282813" cy="6858000"/>
          </a:xfrm>
          <a:prstGeom prst="rect">
            <a:avLst/>
          </a:prstGeom>
          <a:noFill/>
          <a:ln>
            <a:noFill/>
          </a:ln>
        </p:spPr>
      </p:pic>
      <p:sp>
        <p:nvSpPr>
          <p:cNvPr id="7" name="TextBox 6">
            <a:extLst>
              <a:ext uri="{FF2B5EF4-FFF2-40B4-BE49-F238E27FC236}">
                <a16:creationId xmlns:a16="http://schemas.microsoft.com/office/drawing/2014/main" xmlns="" id="{3F596258-6E49-47E0-AF9F-F04EB6BD76F6}"/>
              </a:ext>
            </a:extLst>
          </p:cNvPr>
          <p:cNvSpPr txBox="1"/>
          <p:nvPr/>
        </p:nvSpPr>
        <p:spPr>
          <a:xfrm>
            <a:off x="166255" y="1473200"/>
            <a:ext cx="4447310" cy="523220"/>
          </a:xfrm>
          <a:prstGeom prst="rect">
            <a:avLst/>
          </a:prstGeom>
          <a:noFill/>
        </p:spPr>
        <p:txBody>
          <a:bodyPr wrap="square" rtlCol="0">
            <a:spAutoFit/>
          </a:bodyPr>
          <a:lstStyle/>
          <a:p>
            <a:r>
              <a:rPr lang="en-US" sz="2800" b="1" dirty="0">
                <a:solidFill>
                  <a:srgbClr val="FF0000"/>
                </a:solidFill>
              </a:rPr>
              <a:t>REFER TO FIGURE 5  PAGE 51</a:t>
            </a:r>
            <a:endParaRPr lang="x-none" sz="2800" b="1" dirty="0">
              <a:solidFill>
                <a:srgbClr val="FF0000"/>
              </a:solidFill>
            </a:endParaRPr>
          </a:p>
        </p:txBody>
      </p:sp>
      <p:sp>
        <p:nvSpPr>
          <p:cNvPr id="8" name="Arrow: Right 7">
            <a:extLst>
              <a:ext uri="{FF2B5EF4-FFF2-40B4-BE49-F238E27FC236}">
                <a16:creationId xmlns:a16="http://schemas.microsoft.com/office/drawing/2014/main" xmlns="" id="{3A37AE24-B7DA-44EF-8C26-525D3BF67AE9}"/>
              </a:ext>
            </a:extLst>
          </p:cNvPr>
          <p:cNvSpPr/>
          <p:nvPr/>
        </p:nvSpPr>
        <p:spPr>
          <a:xfrm rot="1202554">
            <a:off x="4690829" y="1945637"/>
            <a:ext cx="4567533" cy="402106"/>
          </a:xfrm>
          <a:prstGeom prst="rightArrow">
            <a:avLst>
              <a:gd name="adj1" fmla="val 50000"/>
              <a:gd name="adj2" fmla="val 242948"/>
            </a:avLst>
          </a:prstGeom>
          <a:solidFill>
            <a:srgbClr val="FFFF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x-none"/>
          </a:p>
        </p:txBody>
      </p:sp>
    </p:spTree>
    <p:extLst>
      <p:ext uri="{BB962C8B-B14F-4D97-AF65-F5344CB8AC3E}">
        <p14:creationId xmlns:p14="http://schemas.microsoft.com/office/powerpoint/2010/main" val="12217250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03907" y="5749636"/>
            <a:ext cx="12192000" cy="1044634"/>
          </a:xfrm>
          <a:prstGeom prst="rect">
            <a:avLst/>
          </a:prstGeom>
        </p:spPr>
      </p:pic>
      <p:sp>
        <p:nvSpPr>
          <p:cNvPr id="2" name="Title 1"/>
          <p:cNvSpPr>
            <a:spLocks noGrp="1"/>
          </p:cNvSpPr>
          <p:nvPr>
            <p:ph type="ctrTitle"/>
          </p:nvPr>
        </p:nvSpPr>
        <p:spPr>
          <a:xfrm>
            <a:off x="734289" y="1343890"/>
            <a:ext cx="10931237" cy="4405746"/>
          </a:xfrm>
        </p:spPr>
        <p:txBody>
          <a:bodyPr>
            <a:noAutofit/>
          </a:bodyPr>
          <a:lstStyle/>
          <a:p>
            <a:pPr marL="571500" indent="-571500" algn="l">
              <a:buFont typeface="Arial" panose="020B0604020202020204" pitchFamily="34" charset="0"/>
              <a:buChar char="•"/>
            </a:pPr>
            <a:r>
              <a:rPr lang="en-US" sz="4000" b="1" dirty="0">
                <a:latin typeface="Arial" panose="020B0604020202020204" pitchFamily="34" charset="0"/>
                <a:cs typeface="Arial" panose="020B0604020202020204" pitchFamily="34" charset="0"/>
              </a:rPr>
              <a:t>Aerial survey </a:t>
            </a:r>
            <a:r>
              <a:rPr lang="en-US" sz="4000" dirty="0">
                <a:latin typeface="Arial" panose="020B0604020202020204" pitchFamily="34" charset="0"/>
                <a:cs typeface="Arial" panose="020B0604020202020204" pitchFamily="34" charset="0"/>
              </a:rPr>
              <a:t>carried out over Maasai Mau Forest on </a:t>
            </a:r>
            <a:r>
              <a:rPr lang="en-US" sz="4000" b="1" dirty="0">
                <a:latin typeface="Arial" panose="020B0604020202020204" pitchFamily="34" charset="0"/>
                <a:cs typeface="Arial" panose="020B0604020202020204" pitchFamily="34" charset="0"/>
              </a:rPr>
              <a:t>17</a:t>
            </a:r>
            <a:r>
              <a:rPr lang="en-US" sz="4000" b="1" baseline="30000" dirty="0">
                <a:latin typeface="Arial" panose="020B0604020202020204" pitchFamily="34" charset="0"/>
                <a:cs typeface="Arial" panose="020B0604020202020204" pitchFamily="34" charset="0"/>
              </a:rPr>
              <a:t>th</a:t>
            </a:r>
            <a:r>
              <a:rPr lang="en-US" sz="4000" b="1" dirty="0">
                <a:latin typeface="Arial" panose="020B0604020202020204" pitchFamily="34" charset="0"/>
                <a:cs typeface="Arial" panose="020B0604020202020204" pitchFamily="34" charset="0"/>
              </a:rPr>
              <a:t> May 2018</a:t>
            </a:r>
            <a:r>
              <a:rPr lang="en-US" sz="4000" dirty="0">
                <a:latin typeface="Arial" panose="020B0604020202020204" pitchFamily="34" charset="0"/>
                <a:cs typeface="Arial" panose="020B0604020202020204" pitchFamily="34" charset="0"/>
              </a:rPr>
              <a:t>, by Narok County Security and Intelligence Committee (NCSIC) and Narok County Government  (NCG) to assess the forest status and extent of encroachment.</a:t>
            </a:r>
            <a:r>
              <a:rPr lang="en-US" sz="4000" dirty="0"/>
              <a:t/>
            </a:r>
            <a:br>
              <a:rPr lang="en-US" sz="4000" dirty="0"/>
            </a:br>
            <a:r>
              <a:rPr lang="en-US" sz="4000" dirty="0"/>
              <a:t/>
            </a:r>
            <a:br>
              <a:rPr lang="en-US" sz="4000" dirty="0"/>
            </a:br>
            <a:endParaRPr lang="en-US" sz="4000" dirty="0"/>
          </a:p>
        </p:txBody>
      </p:sp>
      <p:sp>
        <p:nvSpPr>
          <p:cNvPr id="6" name="Title 1">
            <a:extLst>
              <a:ext uri="{FF2B5EF4-FFF2-40B4-BE49-F238E27FC236}">
                <a16:creationId xmlns:a16="http://schemas.microsoft.com/office/drawing/2014/main" xmlns="" id="{8F83D676-E3C7-43F6-9605-B78DE72C7DE7}"/>
              </a:ext>
            </a:extLst>
          </p:cNvPr>
          <p:cNvSpPr txBox="1">
            <a:spLocks/>
          </p:cNvSpPr>
          <p:nvPr/>
        </p:nvSpPr>
        <p:spPr>
          <a:xfrm>
            <a:off x="1191491" y="166255"/>
            <a:ext cx="9144000" cy="86374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5400" b="1" dirty="0">
                <a:solidFill>
                  <a:schemeClr val="accent1"/>
                </a:solidFill>
                <a:effectLst>
                  <a:outerShdw blurRad="38100" dist="38100" dir="2700000" algn="tl">
                    <a:srgbClr val="000000">
                      <a:alpha val="43137"/>
                    </a:srgbClr>
                  </a:outerShdw>
                </a:effectLst>
              </a:rPr>
              <a:t>PHASE 1 EVICTIONS</a:t>
            </a:r>
          </a:p>
        </p:txBody>
      </p:sp>
    </p:spTree>
    <p:extLst>
      <p:ext uri="{BB962C8B-B14F-4D97-AF65-F5344CB8AC3E}">
        <p14:creationId xmlns:p14="http://schemas.microsoft.com/office/powerpoint/2010/main" val="2522770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049672"/>
            <a:ext cx="12192000" cy="808327"/>
          </a:xfrm>
          <a:prstGeom prst="rect">
            <a:avLst/>
          </a:prstGeom>
        </p:spPr>
      </p:pic>
      <p:sp>
        <p:nvSpPr>
          <p:cNvPr id="2" name="Title 1"/>
          <p:cNvSpPr>
            <a:spLocks noGrp="1"/>
          </p:cNvSpPr>
          <p:nvPr>
            <p:ph type="ctrTitle"/>
          </p:nvPr>
        </p:nvSpPr>
        <p:spPr>
          <a:xfrm>
            <a:off x="387928" y="808328"/>
            <a:ext cx="11804072" cy="3929928"/>
          </a:xfrm>
        </p:spPr>
        <p:txBody>
          <a:bodyPr>
            <a:normAutofit/>
          </a:bodyPr>
          <a:lstStyle/>
          <a:p>
            <a:pPr marL="571500" indent="-571500" algn="l">
              <a:buFont typeface="Arial" panose="020B0604020202020204" pitchFamily="34" charset="0"/>
              <a:buChar char="•"/>
            </a:pPr>
            <a:r>
              <a:rPr lang="en-US" sz="4000" b="1" dirty="0">
                <a:latin typeface="Arial" panose="020B0604020202020204" pitchFamily="34" charset="0"/>
                <a:cs typeface="Arial" panose="020B0604020202020204" pitchFamily="34" charset="0"/>
              </a:rPr>
              <a:t>New invasions and massive destruction observed </a:t>
            </a:r>
            <a:r>
              <a:rPr lang="en-US" sz="4000" dirty="0">
                <a:latin typeface="Arial" panose="020B0604020202020204" pitchFamily="34" charset="0"/>
                <a:cs typeface="Arial" panose="020B0604020202020204" pitchFamily="34" charset="0"/>
              </a:rPr>
              <a:t>that informed the decision of moving out the illegal settlers.  </a:t>
            </a:r>
            <a:r>
              <a:rPr lang="en-US" sz="3600" b="1" dirty="0"/>
              <a:t/>
            </a:r>
            <a:br>
              <a:rPr lang="en-US" sz="3600" b="1" dirty="0"/>
            </a:br>
            <a:r>
              <a:rPr lang="en-US" sz="3600" dirty="0"/>
              <a:t/>
            </a:r>
            <a:br>
              <a:rPr lang="en-US" sz="3600" dirty="0"/>
            </a:br>
            <a:r>
              <a:rPr lang="en-US" sz="3600" dirty="0"/>
              <a:t/>
            </a:r>
            <a:br>
              <a:rPr lang="en-US" sz="3600" dirty="0"/>
            </a:br>
            <a:r>
              <a:rPr lang="en-US" sz="3600" dirty="0"/>
              <a:t/>
            </a:r>
            <a:br>
              <a:rPr lang="en-US" sz="3600" dirty="0"/>
            </a:br>
            <a:endParaRPr lang="en-US" sz="3600" dirty="0"/>
          </a:p>
        </p:txBody>
      </p:sp>
      <p:sp>
        <p:nvSpPr>
          <p:cNvPr id="6" name="Title 1">
            <a:extLst>
              <a:ext uri="{FF2B5EF4-FFF2-40B4-BE49-F238E27FC236}">
                <a16:creationId xmlns:a16="http://schemas.microsoft.com/office/drawing/2014/main" xmlns="" id="{8F83D676-E3C7-43F6-9605-B78DE72C7DE7}"/>
              </a:ext>
            </a:extLst>
          </p:cNvPr>
          <p:cNvSpPr txBox="1">
            <a:spLocks/>
          </p:cNvSpPr>
          <p:nvPr/>
        </p:nvSpPr>
        <p:spPr>
          <a:xfrm>
            <a:off x="1191491" y="207817"/>
            <a:ext cx="9144000" cy="822181"/>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5400" b="1" dirty="0">
                <a:solidFill>
                  <a:schemeClr val="accent1"/>
                </a:solidFill>
                <a:effectLst>
                  <a:outerShdw blurRad="38100" dist="38100" dir="2700000" algn="tl">
                    <a:srgbClr val="000000">
                      <a:alpha val="43137"/>
                    </a:srgbClr>
                  </a:outerShdw>
                </a:effectLst>
              </a:rPr>
              <a:t>PHASE 1 EVICTIONS – Cont’d</a:t>
            </a:r>
          </a:p>
        </p:txBody>
      </p:sp>
      <p:sp>
        <p:nvSpPr>
          <p:cNvPr id="5" name="Title 1">
            <a:extLst>
              <a:ext uri="{FF2B5EF4-FFF2-40B4-BE49-F238E27FC236}">
                <a16:creationId xmlns:a16="http://schemas.microsoft.com/office/drawing/2014/main" xmlns="" id="{7214256D-4CF6-4C0E-B1F0-1ABC54A137C2}"/>
              </a:ext>
            </a:extLst>
          </p:cNvPr>
          <p:cNvSpPr txBox="1">
            <a:spLocks/>
          </p:cNvSpPr>
          <p:nvPr/>
        </p:nvSpPr>
        <p:spPr>
          <a:xfrm>
            <a:off x="387928" y="2773292"/>
            <a:ext cx="11804072" cy="4920452"/>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l">
              <a:buFont typeface="Arial" panose="020B0604020202020204" pitchFamily="34" charset="0"/>
              <a:buChar char="•"/>
            </a:pPr>
            <a:r>
              <a:rPr lang="en-US" sz="4000" dirty="0">
                <a:latin typeface="Arial" panose="020B0604020202020204" pitchFamily="34" charset="0"/>
                <a:cs typeface="Arial" panose="020B0604020202020204" pitchFamily="34" charset="0"/>
              </a:rPr>
              <a:t>Subsequently, a </a:t>
            </a:r>
            <a:r>
              <a:rPr lang="en-US" sz="4000" b="1" dirty="0">
                <a:latin typeface="Arial" panose="020B0604020202020204" pitchFamily="34" charset="0"/>
                <a:cs typeface="Arial" panose="020B0604020202020204" pitchFamily="34" charset="0"/>
              </a:rPr>
              <a:t>public baraza </a:t>
            </a:r>
            <a:r>
              <a:rPr lang="en-US" sz="4000" dirty="0">
                <a:latin typeface="Arial" panose="020B0604020202020204" pitchFamily="34" charset="0"/>
                <a:cs typeface="Arial" panose="020B0604020202020204" pitchFamily="34" charset="0"/>
              </a:rPr>
              <a:t>was convened by the Narok</a:t>
            </a:r>
            <a:r>
              <a:rPr lang="en-US" sz="4000" b="1" dirty="0">
                <a:latin typeface="Arial" panose="020B0604020202020204" pitchFamily="34" charset="0"/>
                <a:cs typeface="Arial" panose="020B0604020202020204" pitchFamily="34" charset="0"/>
              </a:rPr>
              <a:t> </a:t>
            </a:r>
            <a:r>
              <a:rPr lang="en-US" sz="4000" dirty="0">
                <a:latin typeface="Arial" panose="020B0604020202020204" pitchFamily="34" charset="0"/>
                <a:cs typeface="Arial" panose="020B0604020202020204" pitchFamily="34" charset="0"/>
              </a:rPr>
              <a:t>County Commissioner</a:t>
            </a:r>
            <a:r>
              <a:rPr lang="en-US" sz="4000" b="1" dirty="0">
                <a:latin typeface="Arial" panose="020B0604020202020204" pitchFamily="34" charset="0"/>
                <a:cs typeface="Arial" panose="020B0604020202020204" pitchFamily="34" charset="0"/>
              </a:rPr>
              <a:t> </a:t>
            </a:r>
            <a:r>
              <a:rPr lang="en-US" sz="4000" dirty="0">
                <a:latin typeface="Arial" panose="020B0604020202020204" pitchFamily="34" charset="0"/>
                <a:cs typeface="Arial" panose="020B0604020202020204" pitchFamily="34" charset="0"/>
              </a:rPr>
              <a:t>on </a:t>
            </a:r>
            <a:r>
              <a:rPr lang="en-US" sz="4000" b="1" dirty="0">
                <a:latin typeface="Arial" panose="020B0604020202020204" pitchFamily="34" charset="0"/>
                <a:cs typeface="Arial" panose="020B0604020202020204" pitchFamily="34" charset="0"/>
              </a:rPr>
              <a:t>30</a:t>
            </a:r>
            <a:r>
              <a:rPr lang="en-US" sz="4000" b="1" baseline="30000" dirty="0">
                <a:latin typeface="Arial" panose="020B0604020202020204" pitchFamily="34" charset="0"/>
                <a:cs typeface="Arial" panose="020B0604020202020204" pitchFamily="34" charset="0"/>
              </a:rPr>
              <a:t>th</a:t>
            </a:r>
            <a:r>
              <a:rPr lang="en-US" sz="4000" b="1" dirty="0">
                <a:latin typeface="Arial" panose="020B0604020202020204" pitchFamily="34" charset="0"/>
                <a:cs typeface="Arial" panose="020B0604020202020204" pitchFamily="34" charset="0"/>
              </a:rPr>
              <a:t> May 2018 </a:t>
            </a:r>
            <a:r>
              <a:rPr lang="en-US" sz="4000" dirty="0">
                <a:latin typeface="Arial" panose="020B0604020202020204" pitchFamily="34" charset="0"/>
                <a:cs typeface="Arial" panose="020B0604020202020204" pitchFamily="34" charset="0"/>
              </a:rPr>
              <a:t>and attended by officials from KWTA, KFS, KWS, NEMA and Narok County Government among others.</a:t>
            </a:r>
          </a:p>
          <a:p>
            <a:pPr marL="571500" indent="-571500" algn="l">
              <a:buFont typeface="Arial" panose="020B0604020202020204" pitchFamily="34" charset="0"/>
              <a:buChar char="•"/>
            </a:pPr>
            <a:endParaRPr lang="en-US" sz="4000" dirty="0">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US" sz="4000" dirty="0">
                <a:latin typeface="Arial" panose="020B0604020202020204" pitchFamily="34" charset="0"/>
                <a:cs typeface="Arial" panose="020B0604020202020204" pitchFamily="34" charset="0"/>
              </a:rPr>
              <a:t>During the baraza the illegal settlers were notified to voluntarily move out of the forest within two weeks.</a:t>
            </a:r>
            <a:r>
              <a:rPr lang="en-US" sz="3600" b="1" dirty="0"/>
              <a:t/>
            </a:r>
            <a:br>
              <a:rPr lang="en-US" sz="3600" b="1" dirty="0"/>
            </a:br>
            <a:r>
              <a:rPr lang="en-US" sz="3600" dirty="0"/>
              <a:t/>
            </a:r>
            <a:br>
              <a:rPr lang="en-US" sz="3600" dirty="0"/>
            </a:br>
            <a:r>
              <a:rPr lang="en-US" sz="3600" dirty="0"/>
              <a:t/>
            </a:r>
            <a:br>
              <a:rPr lang="en-US" sz="3600" dirty="0"/>
            </a:br>
            <a:r>
              <a:rPr lang="en-US" sz="3600" dirty="0"/>
              <a:t/>
            </a:r>
            <a:br>
              <a:rPr lang="en-US" sz="3600" dirty="0"/>
            </a:br>
            <a:endParaRPr lang="en-US" sz="3600" dirty="0"/>
          </a:p>
        </p:txBody>
      </p:sp>
    </p:spTree>
    <p:extLst>
      <p:ext uri="{BB962C8B-B14F-4D97-AF65-F5344CB8AC3E}">
        <p14:creationId xmlns:p14="http://schemas.microsoft.com/office/powerpoint/2010/main" val="1459819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252882"/>
            <a:ext cx="12192000" cy="605118"/>
          </a:xfrm>
          <a:prstGeom prst="rect">
            <a:avLst/>
          </a:prstGeom>
        </p:spPr>
      </p:pic>
      <p:sp>
        <p:nvSpPr>
          <p:cNvPr id="3" name="Rectangle 2">
            <a:extLst>
              <a:ext uri="{FF2B5EF4-FFF2-40B4-BE49-F238E27FC236}">
                <a16:creationId xmlns:a16="http://schemas.microsoft.com/office/drawing/2014/main" xmlns="" id="{D2B6374B-9FCC-41FD-867C-22A047BA12A7}"/>
              </a:ext>
            </a:extLst>
          </p:cNvPr>
          <p:cNvSpPr/>
          <p:nvPr/>
        </p:nvSpPr>
        <p:spPr>
          <a:xfrm>
            <a:off x="124692" y="782121"/>
            <a:ext cx="11641484" cy="6894195"/>
          </a:xfrm>
          <a:prstGeom prst="rect">
            <a:avLst/>
          </a:prstGeom>
        </p:spPr>
        <p:txBody>
          <a:bodyPr wrap="square">
            <a:spAutoFit/>
          </a:bodyPr>
          <a:lstStyle/>
          <a:p>
            <a:pPr marL="571500" indent="-571500">
              <a:buFont typeface="Arial" panose="020B0604020202020204" pitchFamily="34" charset="0"/>
              <a:buChar char="•"/>
            </a:pPr>
            <a:r>
              <a:rPr lang="en-US" sz="3200" b="1" dirty="0">
                <a:solidFill>
                  <a:prstClr val="black"/>
                </a:solidFill>
                <a:latin typeface="Arial" panose="020B0604020202020204" pitchFamily="34" charset="0"/>
                <a:ea typeface="+mj-ea"/>
                <a:cs typeface="Arial" panose="020B0604020202020204" pitchFamily="34" charset="0"/>
              </a:rPr>
              <a:t>Some of the settlers moved out </a:t>
            </a:r>
            <a:r>
              <a:rPr lang="en-US" sz="3200" dirty="0">
                <a:solidFill>
                  <a:prstClr val="black"/>
                </a:solidFill>
                <a:latin typeface="Arial" panose="020B0604020202020204" pitchFamily="34" charset="0"/>
                <a:ea typeface="+mj-ea"/>
                <a:cs typeface="Arial" panose="020B0604020202020204" pitchFamily="34" charset="0"/>
              </a:rPr>
              <a:t>of the forest voluntarily in the process</a:t>
            </a:r>
          </a:p>
          <a:p>
            <a:pPr marL="571500" indent="-571500">
              <a:buFont typeface="Arial" panose="020B0604020202020204" pitchFamily="34" charset="0"/>
              <a:buChar char="•"/>
            </a:pPr>
            <a:endParaRPr lang="en-US" sz="3200" dirty="0">
              <a:solidFill>
                <a:prstClr val="black"/>
              </a:solidFill>
              <a:latin typeface="Arial" panose="020B0604020202020204" pitchFamily="34" charset="0"/>
              <a:ea typeface="+mj-ea"/>
              <a:cs typeface="Arial" panose="020B0604020202020204" pitchFamily="34" charset="0"/>
            </a:endParaRPr>
          </a:p>
          <a:p>
            <a:pPr marL="571500" indent="-571500">
              <a:buFont typeface="Arial" panose="020B0604020202020204" pitchFamily="34" charset="0"/>
              <a:buChar char="•"/>
            </a:pPr>
            <a:r>
              <a:rPr lang="en-US" sz="3200" dirty="0">
                <a:latin typeface="Arial" panose="020B0604020202020204" pitchFamily="34" charset="0"/>
                <a:cs typeface="Arial" panose="020B0604020202020204" pitchFamily="34" charset="0"/>
              </a:rPr>
              <a:t>On</a:t>
            </a:r>
            <a:r>
              <a:rPr lang="en-US" sz="3200" b="1" dirty="0">
                <a:latin typeface="Arial" panose="020B0604020202020204" pitchFamily="34" charset="0"/>
                <a:cs typeface="Arial" panose="020B0604020202020204" pitchFamily="34" charset="0"/>
              </a:rPr>
              <a:t> 2nd July 2018</a:t>
            </a:r>
            <a:r>
              <a:rPr lang="en-US" sz="3200" dirty="0">
                <a:latin typeface="Arial" panose="020B0604020202020204" pitchFamily="34" charset="0"/>
                <a:cs typeface="Arial" panose="020B0604020202020204" pitchFamily="34" charset="0"/>
              </a:rPr>
              <a:t>, the NCSIC held a meeting that resolved to execute the removal of the remaining illegal settlers </a:t>
            </a:r>
            <a:r>
              <a:rPr lang="en-US" sz="3200" dirty="0">
                <a:solidFill>
                  <a:srgbClr val="FF0000"/>
                </a:solidFill>
                <a:latin typeface="Arial" panose="020B0604020202020204" pitchFamily="34" charset="0"/>
                <a:cs typeface="Arial" panose="020B0604020202020204" pitchFamily="34" charset="0"/>
              </a:rPr>
              <a:t>(Refer to Page 38).</a:t>
            </a:r>
            <a:r>
              <a:rPr lang="en-US" sz="3200" dirty="0">
                <a:latin typeface="Arial" panose="020B0604020202020204" pitchFamily="34" charset="0"/>
                <a:cs typeface="Arial" panose="020B0604020202020204" pitchFamily="34" charset="0"/>
              </a:rPr>
              <a:t> </a:t>
            </a:r>
          </a:p>
          <a:p>
            <a:pPr marL="571500" indent="-571500">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3200" b="1" dirty="0">
                <a:latin typeface="Arial" panose="020B0604020202020204" pitchFamily="34" charset="0"/>
                <a:cs typeface="Arial" panose="020B0604020202020204" pitchFamily="34" charset="0"/>
              </a:rPr>
              <a:t>Five day operation </a:t>
            </a:r>
            <a:r>
              <a:rPr lang="en-US" sz="3200" dirty="0">
                <a:latin typeface="Arial" panose="020B0604020202020204" pitchFamily="34" charset="0"/>
                <a:cs typeface="Arial" panose="020B0604020202020204" pitchFamily="34" charset="0"/>
              </a:rPr>
              <a:t>was</a:t>
            </a:r>
            <a:r>
              <a:rPr lang="en-US" sz="3200" b="1"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conducted from </a:t>
            </a:r>
            <a:r>
              <a:rPr lang="en-US" sz="3200" b="1" dirty="0">
                <a:latin typeface="Arial" panose="020B0604020202020204" pitchFamily="34" charset="0"/>
                <a:cs typeface="Arial" panose="020B0604020202020204" pitchFamily="34" charset="0"/>
              </a:rPr>
              <a:t>6</a:t>
            </a:r>
            <a:r>
              <a:rPr lang="en-US" sz="3200" b="1" baseline="30000" dirty="0">
                <a:latin typeface="Arial" panose="020B0604020202020204" pitchFamily="34" charset="0"/>
                <a:cs typeface="Arial" panose="020B0604020202020204" pitchFamily="34" charset="0"/>
              </a:rPr>
              <a:t>th</a:t>
            </a:r>
            <a:r>
              <a:rPr lang="en-US" sz="3200" b="1" dirty="0">
                <a:latin typeface="Arial" panose="020B0604020202020204" pitchFamily="34" charset="0"/>
                <a:cs typeface="Arial" panose="020B0604020202020204" pitchFamily="34" charset="0"/>
              </a:rPr>
              <a:t> to 10</a:t>
            </a:r>
            <a:r>
              <a:rPr lang="en-US" sz="3200" b="1" baseline="30000" dirty="0">
                <a:latin typeface="Arial" panose="020B0604020202020204" pitchFamily="34" charset="0"/>
                <a:cs typeface="Arial" panose="020B0604020202020204" pitchFamily="34" charset="0"/>
              </a:rPr>
              <a:t>th</a:t>
            </a:r>
            <a:r>
              <a:rPr lang="en-US" sz="3200" b="1" dirty="0">
                <a:latin typeface="Arial" panose="020B0604020202020204" pitchFamily="34" charset="0"/>
                <a:cs typeface="Arial" panose="020B0604020202020204" pitchFamily="34" charset="0"/>
              </a:rPr>
              <a:t> July 2018 </a:t>
            </a:r>
            <a:r>
              <a:rPr lang="en-US" sz="3200" dirty="0">
                <a:latin typeface="Arial" panose="020B0604020202020204" pitchFamily="34" charset="0"/>
                <a:cs typeface="Arial" panose="020B0604020202020204" pitchFamily="34" charset="0"/>
              </a:rPr>
              <a:t>between </a:t>
            </a:r>
            <a:r>
              <a:rPr lang="en-US" sz="3200" dirty="0" err="1">
                <a:latin typeface="Arial" panose="020B0604020202020204" pitchFamily="34" charset="0"/>
                <a:cs typeface="Arial" panose="020B0604020202020204" pitchFamily="34" charset="0"/>
              </a:rPr>
              <a:t>Nkoben</a:t>
            </a:r>
            <a:r>
              <a:rPr lang="en-US" sz="3200" dirty="0">
                <a:latin typeface="Arial" panose="020B0604020202020204" pitchFamily="34" charset="0"/>
                <a:cs typeface="Arial" panose="020B0604020202020204" pitchFamily="34" charset="0"/>
              </a:rPr>
              <a:t> river north boundary and </a:t>
            </a:r>
            <a:r>
              <a:rPr lang="en-US" sz="3200" dirty="0" err="1">
                <a:latin typeface="Arial" panose="020B0604020202020204" pitchFamily="34" charset="0"/>
                <a:cs typeface="Arial" panose="020B0604020202020204" pitchFamily="34" charset="0"/>
              </a:rPr>
              <a:t>Kosia</a:t>
            </a:r>
            <a:r>
              <a:rPr lang="en-US" sz="3200" dirty="0">
                <a:latin typeface="Arial" panose="020B0604020202020204" pitchFamily="34" charset="0"/>
                <a:cs typeface="Arial" panose="020B0604020202020204" pitchFamily="34" charset="0"/>
              </a:rPr>
              <a:t> Operation drew personnel from KWS, KFS, AP(RDU) and Narok County Range.</a:t>
            </a:r>
          </a:p>
          <a:p>
            <a:r>
              <a:rPr lang="en-US" sz="3600" dirty="0">
                <a:latin typeface="Arial" panose="020B0604020202020204" pitchFamily="34" charset="0"/>
                <a:cs typeface="Arial" panose="020B0604020202020204" pitchFamily="34" charset="0"/>
              </a:rPr>
              <a:t/>
            </a:r>
            <a:br>
              <a:rPr lang="en-US" sz="3600" dirty="0">
                <a:latin typeface="Arial" panose="020B0604020202020204" pitchFamily="34" charset="0"/>
                <a:cs typeface="Arial" panose="020B0604020202020204" pitchFamily="34" charset="0"/>
              </a:rPr>
            </a:br>
            <a:endParaRPr lang="en-US" sz="3600" dirty="0">
              <a:solidFill>
                <a:prstClr val="black"/>
              </a:solidFill>
              <a:latin typeface="Arial" panose="020B0604020202020204" pitchFamily="34" charset="0"/>
              <a:ea typeface="+mj-ea"/>
              <a:cs typeface="Arial" panose="020B0604020202020204" pitchFamily="34" charset="0"/>
            </a:endParaRPr>
          </a:p>
          <a:p>
            <a:endParaRPr lang="en-US" dirty="0"/>
          </a:p>
        </p:txBody>
      </p:sp>
      <p:sp>
        <p:nvSpPr>
          <p:cNvPr id="7" name="Title 1">
            <a:extLst>
              <a:ext uri="{FF2B5EF4-FFF2-40B4-BE49-F238E27FC236}">
                <a16:creationId xmlns:a16="http://schemas.microsoft.com/office/drawing/2014/main" xmlns="" id="{A920EA1B-0E62-47EB-B55C-1A76B76254BA}"/>
              </a:ext>
            </a:extLst>
          </p:cNvPr>
          <p:cNvSpPr txBox="1">
            <a:spLocks noGrp="1"/>
          </p:cNvSpPr>
          <p:nvPr>
            <p:ph type="ctrTitle"/>
          </p:nvPr>
        </p:nvSpPr>
        <p:spPr>
          <a:xfrm>
            <a:off x="582613" y="0"/>
            <a:ext cx="10320337" cy="852488"/>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5400" b="1" dirty="0">
                <a:solidFill>
                  <a:schemeClr val="accent1"/>
                </a:solidFill>
                <a:effectLst>
                  <a:outerShdw blurRad="38100" dist="38100" dir="2700000" algn="tl">
                    <a:srgbClr val="000000">
                      <a:alpha val="43137"/>
                    </a:srgbClr>
                  </a:outerShdw>
                </a:effectLst>
              </a:rPr>
              <a:t>PHASE 1 EVICTIONS - CONT’D</a:t>
            </a:r>
          </a:p>
        </p:txBody>
      </p:sp>
    </p:spTree>
    <p:extLst>
      <p:ext uri="{BB962C8B-B14F-4D97-AF65-F5344CB8AC3E}">
        <p14:creationId xmlns:p14="http://schemas.microsoft.com/office/powerpoint/2010/main" val="1238292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874328"/>
            <a:ext cx="12192000" cy="983672"/>
          </a:xfrm>
          <a:prstGeom prst="rect">
            <a:avLst/>
          </a:prstGeom>
        </p:spPr>
      </p:pic>
      <p:sp>
        <p:nvSpPr>
          <p:cNvPr id="2" name="Title 1"/>
          <p:cNvSpPr>
            <a:spLocks noGrp="1"/>
          </p:cNvSpPr>
          <p:nvPr>
            <p:ph type="ctrTitle"/>
          </p:nvPr>
        </p:nvSpPr>
        <p:spPr>
          <a:xfrm>
            <a:off x="581891" y="-1"/>
            <a:ext cx="10321637" cy="851845"/>
          </a:xfrm>
        </p:spPr>
        <p:txBody>
          <a:bodyPr/>
          <a:lstStyle/>
          <a:p>
            <a:r>
              <a:rPr lang="en-US" sz="5400" b="1" dirty="0">
                <a:solidFill>
                  <a:schemeClr val="accent1"/>
                </a:solidFill>
              </a:rPr>
              <a:t>OPERATION OUTCOME</a:t>
            </a:r>
          </a:p>
        </p:txBody>
      </p:sp>
      <p:sp>
        <p:nvSpPr>
          <p:cNvPr id="3" name="Rectangle 2">
            <a:extLst>
              <a:ext uri="{FF2B5EF4-FFF2-40B4-BE49-F238E27FC236}">
                <a16:creationId xmlns:a16="http://schemas.microsoft.com/office/drawing/2014/main" xmlns="" id="{D2B6374B-9FCC-41FD-867C-22A047BA12A7}"/>
              </a:ext>
            </a:extLst>
          </p:cNvPr>
          <p:cNvSpPr/>
          <p:nvPr/>
        </p:nvSpPr>
        <p:spPr>
          <a:xfrm>
            <a:off x="124692" y="782121"/>
            <a:ext cx="11901054" cy="5262979"/>
          </a:xfrm>
          <a:prstGeom prst="rect">
            <a:avLst/>
          </a:prstGeom>
        </p:spPr>
        <p:txBody>
          <a:bodyPr wrap="square">
            <a:spAutoFit/>
          </a:bodyPr>
          <a:lstStyle/>
          <a:p>
            <a:pPr marL="457200" indent="-457200">
              <a:spcAft>
                <a:spcPts val="600"/>
              </a:spcAft>
              <a:buFont typeface="Arial" panose="020B0604020202020204" pitchFamily="34" charset="0"/>
              <a:buChar char="•"/>
            </a:pPr>
            <a:r>
              <a:rPr lang="en-US" sz="3200" b="1" dirty="0">
                <a:latin typeface="Arial" panose="020B0604020202020204" pitchFamily="34" charset="0"/>
                <a:cs typeface="Arial" panose="020B0604020202020204" pitchFamily="34" charset="0"/>
              </a:rPr>
              <a:t>1,772 Household </a:t>
            </a:r>
            <a:r>
              <a:rPr lang="en-US" sz="3200" dirty="0">
                <a:latin typeface="Arial" panose="020B0604020202020204" pitchFamily="34" charset="0"/>
                <a:cs typeface="Arial" panose="020B0604020202020204" pitchFamily="34" charset="0"/>
              </a:rPr>
              <a:t>totaling </a:t>
            </a:r>
            <a:r>
              <a:rPr lang="en-US" sz="3200" b="1" dirty="0">
                <a:latin typeface="Arial" panose="020B0604020202020204" pitchFamily="34" charset="0"/>
                <a:cs typeface="Arial" panose="020B0604020202020204" pitchFamily="34" charset="0"/>
              </a:rPr>
              <a:t>8,860 persons </a:t>
            </a:r>
            <a:r>
              <a:rPr lang="en-US" sz="3200" dirty="0">
                <a:latin typeface="Arial" panose="020B0604020202020204" pitchFamily="34" charset="0"/>
                <a:cs typeface="Arial" panose="020B0604020202020204" pitchFamily="34" charset="0"/>
              </a:rPr>
              <a:t>were moved out the forest humanely</a:t>
            </a:r>
          </a:p>
          <a:p>
            <a:pPr marL="457200" indent="-457200">
              <a:spcAft>
                <a:spcPts val="600"/>
              </a:spcAft>
              <a:buFont typeface="Arial" panose="020B0604020202020204" pitchFamily="34" charset="0"/>
              <a:buChar char="•"/>
            </a:pPr>
            <a:r>
              <a:rPr lang="en-US" sz="3200" dirty="0">
                <a:latin typeface="Arial" panose="020B0604020202020204" pitchFamily="34" charset="0"/>
                <a:cs typeface="Arial" panose="020B0604020202020204" pitchFamily="34" charset="0"/>
              </a:rPr>
              <a:t> approx. </a:t>
            </a:r>
            <a:r>
              <a:rPr lang="en-US" sz="3200" b="1" dirty="0">
                <a:latin typeface="Arial" panose="020B0604020202020204" pitchFamily="34" charset="0"/>
                <a:cs typeface="Arial" panose="020B0604020202020204" pitchFamily="34" charset="0"/>
              </a:rPr>
              <a:t>3,000 livestock </a:t>
            </a:r>
            <a:r>
              <a:rPr lang="en-US" sz="3200" dirty="0">
                <a:latin typeface="Arial" panose="020B0604020202020204" pitchFamily="34" charset="0"/>
                <a:cs typeface="Arial" panose="020B0604020202020204" pitchFamily="34" charset="0"/>
              </a:rPr>
              <a:t>moved out the forest</a:t>
            </a:r>
          </a:p>
          <a:p>
            <a:pPr marL="457200" indent="-457200">
              <a:spcAft>
                <a:spcPts val="600"/>
              </a:spcAft>
              <a:buFont typeface="Arial" panose="020B0604020202020204" pitchFamily="34" charset="0"/>
              <a:buChar char="•"/>
            </a:pPr>
            <a:r>
              <a:rPr lang="en-US" sz="3200" dirty="0">
                <a:latin typeface="Arial" panose="020B0604020202020204" pitchFamily="34" charset="0"/>
                <a:cs typeface="Arial" panose="020B0604020202020204" pitchFamily="34" charset="0"/>
              </a:rPr>
              <a:t>Crops on farm spared and owners allowed to harvest on maturity</a:t>
            </a:r>
          </a:p>
          <a:p>
            <a:pPr marL="457200" indent="-457200">
              <a:spcAft>
                <a:spcPts val="600"/>
              </a:spcAft>
              <a:buFont typeface="Arial" panose="020B0604020202020204" pitchFamily="34" charset="0"/>
              <a:buChar char="•"/>
            </a:pPr>
            <a:r>
              <a:rPr lang="en-US" sz="3200" b="1" dirty="0">
                <a:latin typeface="Arial" panose="020B0604020202020204" pitchFamily="34" charset="0"/>
                <a:cs typeface="Arial" panose="020B0604020202020204" pitchFamily="34" charset="0"/>
              </a:rPr>
              <a:t>14 shopping make-shift </a:t>
            </a:r>
            <a:r>
              <a:rPr lang="en-US" sz="3200" b="1" dirty="0" err="1">
                <a:latin typeface="Arial" panose="020B0604020202020204" pitchFamily="34" charset="0"/>
                <a:cs typeface="Arial" panose="020B0604020202020204" pitchFamily="34" charset="0"/>
              </a:rPr>
              <a:t>centres</a:t>
            </a:r>
            <a:r>
              <a:rPr lang="en-US" sz="3200" b="1" dirty="0">
                <a:latin typeface="Arial" panose="020B0604020202020204" pitchFamily="34" charset="0"/>
                <a:cs typeface="Arial" panose="020B0604020202020204" pitchFamily="34" charset="0"/>
              </a:rPr>
              <a:t> demolished</a:t>
            </a:r>
          </a:p>
          <a:p>
            <a:pPr marL="457200" indent="-457200">
              <a:spcAft>
                <a:spcPts val="600"/>
              </a:spcAft>
              <a:buFont typeface="Arial" panose="020B0604020202020204" pitchFamily="34" charset="0"/>
              <a:buChar char="•"/>
            </a:pPr>
            <a:r>
              <a:rPr lang="en-US" sz="3200" dirty="0">
                <a:latin typeface="Arial" panose="020B0604020202020204" pitchFamily="34" charset="0"/>
                <a:cs typeface="Arial" panose="020B0604020202020204" pitchFamily="34" charset="0"/>
              </a:rPr>
              <a:t>Approx. </a:t>
            </a:r>
            <a:r>
              <a:rPr lang="en-US" sz="3200" b="1" dirty="0">
                <a:latin typeface="Arial" panose="020B0604020202020204" pitchFamily="34" charset="0"/>
                <a:cs typeface="Arial" panose="020B0604020202020204" pitchFamily="34" charset="0"/>
              </a:rPr>
              <a:t>4,500 Hectares </a:t>
            </a:r>
            <a:r>
              <a:rPr lang="en-US" sz="3200" dirty="0">
                <a:latin typeface="Arial" panose="020B0604020202020204" pitchFamily="34" charset="0"/>
                <a:cs typeface="Arial" panose="020B0604020202020204" pitchFamily="34" charset="0"/>
              </a:rPr>
              <a:t>of forest land recovered</a:t>
            </a:r>
          </a:p>
          <a:p>
            <a:pPr marL="457200" indent="-457200">
              <a:spcAft>
                <a:spcPts val="600"/>
              </a:spcAft>
              <a:buFont typeface="Arial" panose="020B0604020202020204" pitchFamily="34" charset="0"/>
              <a:buChar char="•"/>
            </a:pPr>
            <a:r>
              <a:rPr lang="en-US" sz="3200" dirty="0">
                <a:latin typeface="Arial" panose="020B0604020202020204" pitchFamily="34" charset="0"/>
                <a:cs typeface="Arial" panose="020B0604020202020204" pitchFamily="34" charset="0"/>
              </a:rPr>
              <a:t>Patrols being maintained in the affected areas to ensure no re-invasions </a:t>
            </a:r>
          </a:p>
          <a:p>
            <a:endParaRPr lang="en-US" dirty="0"/>
          </a:p>
        </p:txBody>
      </p:sp>
    </p:spTree>
    <p:extLst>
      <p:ext uri="{BB962C8B-B14F-4D97-AF65-F5344CB8AC3E}">
        <p14:creationId xmlns:p14="http://schemas.microsoft.com/office/powerpoint/2010/main" val="41498130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577840"/>
            <a:ext cx="12192000" cy="1280160"/>
          </a:xfrm>
          <a:prstGeom prst="rect">
            <a:avLst/>
          </a:prstGeom>
        </p:spPr>
      </p:pic>
      <p:sp>
        <p:nvSpPr>
          <p:cNvPr id="2" name="Title 1"/>
          <p:cNvSpPr>
            <a:spLocks noGrp="1"/>
          </p:cNvSpPr>
          <p:nvPr>
            <p:ph type="ctrTitle"/>
          </p:nvPr>
        </p:nvSpPr>
        <p:spPr>
          <a:xfrm>
            <a:off x="779929" y="2380129"/>
            <a:ext cx="9888071" cy="1129834"/>
          </a:xfrm>
        </p:spPr>
        <p:txBody>
          <a:bodyPr>
            <a:normAutofit/>
          </a:bodyPr>
          <a:lstStyle/>
          <a:p>
            <a:r>
              <a:rPr lang="en-US" b="1" dirty="0">
                <a:solidFill>
                  <a:schemeClr val="accent1"/>
                </a:solidFill>
                <a:effectLst>
                  <a:outerShdw blurRad="38100" dist="38100" dir="2700000" algn="tl">
                    <a:srgbClr val="000000">
                      <a:alpha val="43137"/>
                    </a:srgbClr>
                  </a:outerShdw>
                </a:effectLst>
              </a:rPr>
              <a:t>PROPOSAL FOR WAY FORWARD</a:t>
            </a:r>
          </a:p>
        </p:txBody>
      </p:sp>
    </p:spTree>
    <p:extLst>
      <p:ext uri="{BB962C8B-B14F-4D97-AF65-F5344CB8AC3E}">
        <p14:creationId xmlns:p14="http://schemas.microsoft.com/office/powerpoint/2010/main" val="6907249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316504"/>
            <a:ext cx="12192000" cy="541496"/>
          </a:xfrm>
          <a:prstGeom prst="rect">
            <a:avLst/>
          </a:prstGeom>
        </p:spPr>
      </p:pic>
      <p:sp>
        <p:nvSpPr>
          <p:cNvPr id="2" name="Title 1"/>
          <p:cNvSpPr>
            <a:spLocks noGrp="1"/>
          </p:cNvSpPr>
          <p:nvPr>
            <p:ph type="ctrTitle"/>
          </p:nvPr>
        </p:nvSpPr>
        <p:spPr>
          <a:xfrm>
            <a:off x="415636" y="138690"/>
            <a:ext cx="11464635" cy="761855"/>
          </a:xfrm>
        </p:spPr>
        <p:txBody>
          <a:bodyPr>
            <a:normAutofit fontScale="90000"/>
          </a:bodyPr>
          <a:lstStyle/>
          <a:p>
            <a:r>
              <a:rPr lang="en-US" dirty="0">
                <a:solidFill>
                  <a:srgbClr val="0070C0"/>
                </a:solidFill>
                <a:latin typeface="Arial" panose="020B0604020202020204" pitchFamily="34" charset="0"/>
                <a:cs typeface="Arial" panose="020B0604020202020204" pitchFamily="34" charset="0"/>
              </a:rPr>
              <a:t>OPTIONS EXPLORED</a:t>
            </a:r>
            <a:endParaRPr lang="en-US" b="1" dirty="0">
              <a:solidFill>
                <a:srgbClr val="0070C0"/>
              </a:solidFill>
            </a:endParaRPr>
          </a:p>
        </p:txBody>
      </p:sp>
      <p:sp>
        <p:nvSpPr>
          <p:cNvPr id="3" name="Rectangle 2">
            <a:extLst>
              <a:ext uri="{FF2B5EF4-FFF2-40B4-BE49-F238E27FC236}">
                <a16:creationId xmlns:a16="http://schemas.microsoft.com/office/drawing/2014/main" xmlns="" id="{E724F905-59F8-4E83-93EC-51E51E3B02F3}"/>
              </a:ext>
            </a:extLst>
          </p:cNvPr>
          <p:cNvSpPr/>
          <p:nvPr/>
        </p:nvSpPr>
        <p:spPr>
          <a:xfrm>
            <a:off x="311728" y="1053525"/>
            <a:ext cx="11568543" cy="5570756"/>
          </a:xfrm>
          <a:prstGeom prst="rect">
            <a:avLst/>
          </a:prstGeom>
        </p:spPr>
        <p:txBody>
          <a:bodyPr wrap="square">
            <a:spAutoFit/>
          </a:bodyPr>
          <a:lstStyle/>
          <a:p>
            <a:r>
              <a:rPr lang="en-GB" sz="3200" b="1" dirty="0">
                <a:latin typeface="Arial" panose="020B0604020202020204" pitchFamily="34" charset="0"/>
                <a:cs typeface="Arial" panose="020B0604020202020204" pitchFamily="34" charset="0"/>
              </a:rPr>
              <a:t>Option 1:</a:t>
            </a:r>
            <a:r>
              <a:rPr lang="en-GB" sz="3200" dirty="0">
                <a:latin typeface="Arial" panose="020B0604020202020204" pitchFamily="34" charset="0"/>
                <a:cs typeface="Arial" panose="020B0604020202020204" pitchFamily="34" charset="0"/>
              </a:rPr>
              <a:t> Maintaining the Status Quo/ Formalising Excision </a:t>
            </a:r>
            <a:r>
              <a:rPr lang="en-GB" sz="3200" i="1" dirty="0">
                <a:solidFill>
                  <a:srgbClr val="FF0000"/>
                </a:solidFill>
                <a:latin typeface="Arial" panose="020B0604020202020204" pitchFamily="34" charset="0"/>
                <a:cs typeface="Arial" panose="020B0604020202020204" pitchFamily="34" charset="0"/>
              </a:rPr>
              <a:t>(refer to page </a:t>
            </a:r>
            <a:r>
              <a:rPr lang="en-GB" sz="3200" i="1" dirty="0" smtClean="0">
                <a:solidFill>
                  <a:srgbClr val="FF0000"/>
                </a:solidFill>
                <a:latin typeface="Arial" panose="020B0604020202020204" pitchFamily="34" charset="0"/>
                <a:cs typeface="Arial" panose="020B0604020202020204" pitchFamily="34" charset="0"/>
              </a:rPr>
              <a:t>52)</a:t>
            </a:r>
            <a:endParaRPr lang="en-GB" sz="3200" i="1" dirty="0">
              <a:solidFill>
                <a:srgbClr val="FF0000"/>
              </a:solidFill>
              <a:latin typeface="Arial" panose="020B0604020202020204" pitchFamily="34" charset="0"/>
              <a:cs typeface="Arial" panose="020B0604020202020204" pitchFamily="34" charset="0"/>
            </a:endParaRPr>
          </a:p>
          <a:p>
            <a:endParaRPr lang="x-none" sz="3200" dirty="0">
              <a:latin typeface="Arial" panose="020B0604020202020204" pitchFamily="34" charset="0"/>
              <a:cs typeface="Arial" panose="020B0604020202020204" pitchFamily="34" charset="0"/>
            </a:endParaRPr>
          </a:p>
          <a:p>
            <a:r>
              <a:rPr lang="en-GB" sz="3200" b="1" dirty="0">
                <a:latin typeface="Arial" panose="020B0604020202020204" pitchFamily="34" charset="0"/>
                <a:cs typeface="Arial" panose="020B0604020202020204" pitchFamily="34" charset="0"/>
              </a:rPr>
              <a:t>Option 2:</a:t>
            </a:r>
            <a:r>
              <a:rPr lang="en-GB" sz="3200" dirty="0">
                <a:latin typeface="Arial" panose="020B0604020202020204" pitchFamily="34" charset="0"/>
                <a:cs typeface="Arial" panose="020B0604020202020204" pitchFamily="34" charset="0"/>
              </a:rPr>
              <a:t> Compensation/ Relocation </a:t>
            </a:r>
            <a:r>
              <a:rPr lang="en-GB" sz="3200" i="1" dirty="0">
                <a:solidFill>
                  <a:srgbClr val="FF0000"/>
                </a:solidFill>
                <a:latin typeface="Arial" panose="020B0604020202020204" pitchFamily="34" charset="0"/>
                <a:cs typeface="Arial" panose="020B0604020202020204" pitchFamily="34" charset="0"/>
              </a:rPr>
              <a:t>(refer to page 53-54)</a:t>
            </a:r>
          </a:p>
          <a:p>
            <a:endParaRPr lang="x-none" sz="3200" dirty="0">
              <a:latin typeface="Arial" panose="020B0604020202020204" pitchFamily="34" charset="0"/>
              <a:cs typeface="Arial" panose="020B0604020202020204" pitchFamily="34" charset="0"/>
            </a:endParaRPr>
          </a:p>
          <a:p>
            <a:r>
              <a:rPr lang="en-US" sz="3200" b="1" dirty="0">
                <a:latin typeface="Arial" panose="020B0604020202020204" pitchFamily="34" charset="0"/>
                <a:cs typeface="Arial" panose="020B0604020202020204" pitchFamily="34" charset="0"/>
              </a:rPr>
              <a:t>Option 3:</a:t>
            </a:r>
            <a:r>
              <a:rPr lang="en-US" sz="3200" dirty="0">
                <a:latin typeface="Arial" panose="020B0604020202020204" pitchFamily="34" charset="0"/>
                <a:cs typeface="Arial" panose="020B0604020202020204" pitchFamily="34" charset="0"/>
              </a:rPr>
              <a:t> Removal without compensation </a:t>
            </a:r>
            <a:r>
              <a:rPr lang="en-US" sz="3200" i="1" dirty="0">
                <a:solidFill>
                  <a:srgbClr val="FF0000"/>
                </a:solidFill>
                <a:latin typeface="Arial" panose="020B0604020202020204" pitchFamily="34" charset="0"/>
                <a:cs typeface="Arial" panose="020B0604020202020204" pitchFamily="34" charset="0"/>
              </a:rPr>
              <a:t>(refer to page 54)</a:t>
            </a:r>
          </a:p>
          <a:p>
            <a:endParaRPr lang="en-US" sz="3200" dirty="0">
              <a:latin typeface="Arial" panose="020B0604020202020204" pitchFamily="34" charset="0"/>
              <a:cs typeface="Arial" panose="020B0604020202020204" pitchFamily="34" charset="0"/>
            </a:endParaRPr>
          </a:p>
          <a:p>
            <a:r>
              <a:rPr lang="en-US" sz="4000" b="1" dirty="0">
                <a:latin typeface="Arial" panose="020B0604020202020204" pitchFamily="34" charset="0"/>
                <a:cs typeface="Arial" panose="020B0604020202020204" pitchFamily="34" charset="0"/>
              </a:rPr>
              <a:t>Recommended Option</a:t>
            </a:r>
          </a:p>
          <a:p>
            <a:endParaRPr lang="en-US"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Option 3 is recommended </a:t>
            </a:r>
            <a:r>
              <a:rPr lang="en-US" sz="3200" i="1" dirty="0">
                <a:solidFill>
                  <a:srgbClr val="FF0000"/>
                </a:solidFill>
                <a:latin typeface="Arial" panose="020B0604020202020204" pitchFamily="34" charset="0"/>
                <a:cs typeface="Arial" panose="020B0604020202020204" pitchFamily="34" charset="0"/>
              </a:rPr>
              <a:t>(refer to page 55)</a:t>
            </a: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99157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928" y="5874327"/>
            <a:ext cx="12192000" cy="983673"/>
          </a:xfrm>
          <a:prstGeom prst="rect">
            <a:avLst/>
          </a:prstGeom>
        </p:spPr>
      </p:pic>
      <p:sp>
        <p:nvSpPr>
          <p:cNvPr id="2" name="Title 1"/>
          <p:cNvSpPr>
            <a:spLocks noGrp="1"/>
          </p:cNvSpPr>
          <p:nvPr>
            <p:ph type="title"/>
          </p:nvPr>
        </p:nvSpPr>
        <p:spPr>
          <a:xfrm>
            <a:off x="845128" y="209551"/>
            <a:ext cx="10515600" cy="558799"/>
          </a:xfrm>
        </p:spPr>
        <p:txBody>
          <a:bodyPr>
            <a:normAutofit fontScale="90000"/>
          </a:bodyPr>
          <a:lstStyle/>
          <a:p>
            <a:pPr algn="ctr"/>
            <a:r>
              <a:rPr lang="en-US" sz="4800" b="1" dirty="0">
                <a:solidFill>
                  <a:schemeClr val="accent1"/>
                </a:solidFill>
                <a:effectLst>
                  <a:outerShdw blurRad="38100" dist="38100" dir="2700000" algn="tl">
                    <a:srgbClr val="000000">
                      <a:alpha val="43137"/>
                    </a:srgbClr>
                  </a:outerShdw>
                </a:effectLst>
              </a:rPr>
              <a:t>RECOMMENDATIONS – CONT’D</a:t>
            </a:r>
          </a:p>
        </p:txBody>
      </p:sp>
      <p:sp>
        <p:nvSpPr>
          <p:cNvPr id="9" name="Text Placeholder 8">
            <a:extLst>
              <a:ext uri="{FF2B5EF4-FFF2-40B4-BE49-F238E27FC236}">
                <a16:creationId xmlns:a16="http://schemas.microsoft.com/office/drawing/2014/main" xmlns="" id="{1F955061-775A-447B-A955-67CC92495473}"/>
              </a:ext>
            </a:extLst>
          </p:cNvPr>
          <p:cNvSpPr>
            <a:spLocks noGrp="1"/>
          </p:cNvSpPr>
          <p:nvPr>
            <p:ph type="body" idx="1"/>
          </p:nvPr>
        </p:nvSpPr>
        <p:spPr>
          <a:xfrm>
            <a:off x="336175" y="768351"/>
            <a:ext cx="11591365" cy="5321300"/>
          </a:xfrm>
        </p:spPr>
        <p:txBody>
          <a:bodyPr>
            <a:normAutofit/>
          </a:bodyPr>
          <a:lstStyle/>
          <a:p>
            <a:pPr marL="342900" indent="-342900">
              <a:buFont typeface="Arial" panose="020B0604020202020204" pitchFamily="34" charset="0"/>
              <a:buChar char="•"/>
            </a:pPr>
            <a:r>
              <a:rPr lang="en-US" sz="3200" dirty="0">
                <a:solidFill>
                  <a:schemeClr val="tx1"/>
                </a:solidFill>
                <a:latin typeface="Arial" panose="020B0604020202020204" pitchFamily="34" charset="0"/>
                <a:cs typeface="Arial" panose="020B0604020202020204" pitchFamily="34" charset="0"/>
              </a:rPr>
              <a:t>To address MMF issues, the numerous taskforces , hearings, assessments and studies agree on one thing, “</a:t>
            </a:r>
            <a:r>
              <a:rPr lang="en-US" sz="3200" b="1" dirty="0">
                <a:solidFill>
                  <a:schemeClr val="tx1"/>
                </a:solidFill>
                <a:latin typeface="Arial" panose="020B0604020202020204" pitchFamily="34" charset="0"/>
                <a:cs typeface="Arial" panose="020B0604020202020204" pitchFamily="34" charset="0"/>
              </a:rPr>
              <a:t>those who have encroached must be removed and the boundaries as established by the Ntutu commission must be implemented </a:t>
            </a:r>
            <a:r>
              <a:rPr lang="en-US" sz="3200" dirty="0">
                <a:solidFill>
                  <a:srgbClr val="FF0000"/>
                </a:solidFill>
                <a:latin typeface="Arial" panose="020B0604020202020204" pitchFamily="34" charset="0"/>
                <a:cs typeface="Arial" panose="020B0604020202020204" pitchFamily="34" charset="0"/>
              </a:rPr>
              <a:t>(refer to page 55)</a:t>
            </a:r>
            <a:r>
              <a:rPr lang="en-US" sz="3200" dirty="0">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en-US" sz="3200" dirty="0">
                <a:solidFill>
                  <a:schemeClr val="tx1"/>
                </a:solidFill>
                <a:latin typeface="Arial" panose="020B0604020202020204" pitchFamily="34" charset="0"/>
                <a:cs typeface="Arial" panose="020B0604020202020204" pitchFamily="34" charset="0"/>
              </a:rPr>
              <a:t>The 1029 individuals who initially acquired land in the forest and led to ballooning of the group ranches boundaries should be held criminally culpable </a:t>
            </a:r>
            <a:r>
              <a:rPr lang="en-US" sz="3200" dirty="0">
                <a:solidFill>
                  <a:srgbClr val="FF0000"/>
                </a:solidFill>
                <a:latin typeface="Arial" panose="020B0604020202020204" pitchFamily="34" charset="0"/>
                <a:cs typeface="Arial" panose="020B0604020202020204" pitchFamily="34" charset="0"/>
              </a:rPr>
              <a:t>(refer to page 55 and Annex VII) </a:t>
            </a:r>
          </a:p>
          <a:p>
            <a:pPr marL="342900" indent="-342900">
              <a:buFont typeface="Arial" panose="020B0604020202020204" pitchFamily="34" charset="0"/>
              <a:buChar char="•"/>
            </a:pPr>
            <a:r>
              <a:rPr lang="en-US" sz="3200" dirty="0">
                <a:solidFill>
                  <a:schemeClr val="tx1"/>
                </a:solidFill>
                <a:latin typeface="Arial" panose="020B0604020202020204" pitchFamily="34" charset="0"/>
                <a:cs typeface="Arial" panose="020B0604020202020204" pitchFamily="34" charset="0"/>
              </a:rPr>
              <a:t>All government officials who facilitated the illegal and fraudulent acquisition of forest land should also be held criminally culpable </a:t>
            </a:r>
            <a:r>
              <a:rPr lang="en-US" sz="3200" dirty="0">
                <a:solidFill>
                  <a:srgbClr val="FF0000"/>
                </a:solidFill>
                <a:latin typeface="Arial" panose="020B0604020202020204" pitchFamily="34" charset="0"/>
                <a:cs typeface="Arial" panose="020B0604020202020204" pitchFamily="34" charset="0"/>
              </a:rPr>
              <a:t>(refer to page 55)</a:t>
            </a:r>
          </a:p>
        </p:txBody>
      </p:sp>
    </p:spTree>
    <p:extLst>
      <p:ext uri="{BB962C8B-B14F-4D97-AF65-F5344CB8AC3E}">
        <p14:creationId xmlns:p14="http://schemas.microsoft.com/office/powerpoint/2010/main" val="36426088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928" y="5874327"/>
            <a:ext cx="12192000" cy="983673"/>
          </a:xfrm>
          <a:prstGeom prst="rect">
            <a:avLst/>
          </a:prstGeom>
        </p:spPr>
      </p:pic>
      <p:sp>
        <p:nvSpPr>
          <p:cNvPr id="2" name="Title 1"/>
          <p:cNvSpPr>
            <a:spLocks noGrp="1"/>
          </p:cNvSpPr>
          <p:nvPr>
            <p:ph type="title"/>
          </p:nvPr>
        </p:nvSpPr>
        <p:spPr>
          <a:xfrm>
            <a:off x="845128" y="209551"/>
            <a:ext cx="10515600" cy="558799"/>
          </a:xfrm>
        </p:spPr>
        <p:txBody>
          <a:bodyPr>
            <a:normAutofit fontScale="90000"/>
          </a:bodyPr>
          <a:lstStyle/>
          <a:p>
            <a:pPr algn="ctr"/>
            <a:r>
              <a:rPr lang="en-US" sz="4800" b="1" dirty="0">
                <a:solidFill>
                  <a:schemeClr val="accent1"/>
                </a:solidFill>
                <a:effectLst>
                  <a:outerShdw blurRad="38100" dist="38100" dir="2700000" algn="tl">
                    <a:srgbClr val="000000">
                      <a:alpha val="43137"/>
                    </a:srgbClr>
                  </a:outerShdw>
                </a:effectLst>
              </a:rPr>
              <a:t>RECOMMENDATIONS – CONT’D</a:t>
            </a:r>
          </a:p>
        </p:txBody>
      </p:sp>
      <p:sp>
        <p:nvSpPr>
          <p:cNvPr id="9" name="Text Placeholder 8">
            <a:extLst>
              <a:ext uri="{FF2B5EF4-FFF2-40B4-BE49-F238E27FC236}">
                <a16:creationId xmlns:a16="http://schemas.microsoft.com/office/drawing/2014/main" xmlns="" id="{1F955061-775A-447B-A955-67CC92495473}"/>
              </a:ext>
            </a:extLst>
          </p:cNvPr>
          <p:cNvSpPr>
            <a:spLocks noGrp="1"/>
          </p:cNvSpPr>
          <p:nvPr>
            <p:ph type="body" idx="1"/>
          </p:nvPr>
        </p:nvSpPr>
        <p:spPr>
          <a:xfrm>
            <a:off x="307245" y="686734"/>
            <a:ext cx="11591365" cy="5484531"/>
          </a:xfrm>
        </p:spPr>
        <p:txBody>
          <a:bodyPr>
            <a:normAutofit fontScale="92500" lnSpcReduction="10000"/>
          </a:bodyPr>
          <a:lstStyle/>
          <a:p>
            <a:pPr marL="342900" indent="-342900">
              <a:buFont typeface="Arial" panose="020B0604020202020204" pitchFamily="34" charset="0"/>
              <a:buChar char="•"/>
            </a:pPr>
            <a:r>
              <a:rPr lang="en-US" sz="3200" dirty="0">
                <a:solidFill>
                  <a:schemeClr val="tx1"/>
                </a:solidFill>
                <a:latin typeface="Arial" panose="020B0604020202020204" pitchFamily="34" charset="0"/>
                <a:cs typeface="Arial" panose="020B0604020202020204" pitchFamily="34" charset="0"/>
              </a:rPr>
              <a:t>All titles held in encroached land are null and void </a:t>
            </a:r>
            <a:r>
              <a:rPr lang="en-US" sz="3200" i="1" dirty="0">
                <a:solidFill>
                  <a:schemeClr val="tx1"/>
                </a:solidFill>
                <a:latin typeface="Arial" panose="020B0604020202020204" pitchFamily="34" charset="0"/>
                <a:cs typeface="Arial" panose="020B0604020202020204" pitchFamily="34" charset="0"/>
              </a:rPr>
              <a:t>ab </a:t>
            </a:r>
            <a:r>
              <a:rPr lang="en-US" sz="3200" i="1" dirty="0" err="1">
                <a:solidFill>
                  <a:schemeClr val="tx1"/>
                </a:solidFill>
                <a:latin typeface="Arial" panose="020B0604020202020204" pitchFamily="34" charset="0"/>
                <a:cs typeface="Arial" panose="020B0604020202020204" pitchFamily="34" charset="0"/>
              </a:rPr>
              <a:t>nitio</a:t>
            </a:r>
            <a:r>
              <a:rPr lang="en-US" sz="3200" i="1" dirty="0">
                <a:solidFill>
                  <a:schemeClr val="tx1"/>
                </a:solidFill>
                <a:latin typeface="Arial" panose="020B0604020202020204" pitchFamily="34" charset="0"/>
                <a:cs typeface="Arial" panose="020B0604020202020204" pitchFamily="34" charset="0"/>
              </a:rPr>
              <a:t> </a:t>
            </a:r>
            <a:r>
              <a:rPr lang="en-US" sz="3200" dirty="0">
                <a:solidFill>
                  <a:schemeClr val="tx1"/>
                </a:solidFill>
                <a:latin typeface="Arial" panose="020B0604020202020204" pitchFamily="34" charset="0"/>
                <a:cs typeface="Arial" panose="020B0604020202020204" pitchFamily="34" charset="0"/>
              </a:rPr>
              <a:t>hence liability to compensate the illegal settlers whether by paying money or resettlement cannot be the burden of the Government </a:t>
            </a:r>
            <a:r>
              <a:rPr lang="en-US" sz="3200" i="1" dirty="0">
                <a:solidFill>
                  <a:srgbClr val="FF0000"/>
                </a:solidFill>
                <a:latin typeface="Arial" panose="020B0604020202020204" pitchFamily="34" charset="0"/>
                <a:cs typeface="Arial" panose="020B0604020202020204" pitchFamily="34" charset="0"/>
              </a:rPr>
              <a:t>(refer to page 55)</a:t>
            </a:r>
          </a:p>
          <a:p>
            <a:pPr marL="342900" indent="-342900">
              <a:buFont typeface="Arial" panose="020B0604020202020204" pitchFamily="34" charset="0"/>
              <a:buChar char="•"/>
            </a:pPr>
            <a:r>
              <a:rPr lang="en-US" sz="3200" dirty="0">
                <a:solidFill>
                  <a:schemeClr val="tx1"/>
                </a:solidFill>
                <a:latin typeface="Arial" panose="020B0604020202020204" pitchFamily="34" charset="0"/>
                <a:cs typeface="Arial" panose="020B0604020202020204" pitchFamily="34" charset="0"/>
              </a:rPr>
              <a:t>The individuals and government officials should also bear civil liability to refund and/or compensate the 6965 persons to whom they sold or transferred the forest land </a:t>
            </a:r>
            <a:r>
              <a:rPr lang="en-US" sz="3200" i="1" dirty="0">
                <a:solidFill>
                  <a:srgbClr val="FF0000"/>
                </a:solidFill>
                <a:latin typeface="Arial" panose="020B0604020202020204" pitchFamily="34" charset="0"/>
                <a:cs typeface="Arial" panose="020B0604020202020204" pitchFamily="34" charset="0"/>
              </a:rPr>
              <a:t>(refer to page 55 and Annex VIII)</a:t>
            </a:r>
          </a:p>
          <a:p>
            <a:pPr marL="342900" indent="-342900">
              <a:buFont typeface="Arial" panose="020B0604020202020204" pitchFamily="34" charset="0"/>
              <a:buChar char="•"/>
            </a:pPr>
            <a:r>
              <a:rPr lang="en-US" sz="3200" dirty="0">
                <a:solidFill>
                  <a:schemeClr val="tx1"/>
                </a:solidFill>
              </a:rPr>
              <a:t>Where appropriate, the Government may consider </a:t>
            </a:r>
            <a:r>
              <a:rPr lang="en-US" sz="3200" i="1" dirty="0">
                <a:solidFill>
                  <a:schemeClr val="tx1"/>
                </a:solidFill>
              </a:rPr>
              <a:t>ex gratia</a:t>
            </a:r>
            <a:r>
              <a:rPr lang="en-US" sz="3200" dirty="0">
                <a:solidFill>
                  <a:schemeClr val="tx1"/>
                </a:solidFill>
              </a:rPr>
              <a:t> and humanitarian support to deserving cases after due diligence </a:t>
            </a:r>
            <a:r>
              <a:rPr lang="en-US" sz="3200" i="1" dirty="0">
                <a:solidFill>
                  <a:srgbClr val="FF0000"/>
                </a:solidFill>
              </a:rPr>
              <a:t>(refer to page 55) </a:t>
            </a:r>
          </a:p>
          <a:p>
            <a:pPr marL="342900" indent="-342900">
              <a:buFont typeface="Arial" panose="020B0604020202020204" pitchFamily="34" charset="0"/>
              <a:buChar char="•"/>
            </a:pPr>
            <a:r>
              <a:rPr lang="en-US" sz="3200" dirty="0">
                <a:solidFill>
                  <a:schemeClr val="tx1"/>
                </a:solidFill>
              </a:rPr>
              <a:t>The removal of illegal settlers (Phase 2) should be conducted immediately, and in a humane manner </a:t>
            </a:r>
            <a:r>
              <a:rPr lang="en-US" sz="3200" i="1" dirty="0">
                <a:solidFill>
                  <a:srgbClr val="FF0000"/>
                </a:solidFill>
              </a:rPr>
              <a:t>(refer to page 56)</a:t>
            </a:r>
            <a:endParaRPr lang="en-US" i="1" dirty="0">
              <a:solidFill>
                <a:srgbClr val="FF0000"/>
              </a:solidFill>
            </a:endParaRPr>
          </a:p>
          <a:p>
            <a:pPr marL="342900" indent="-342900">
              <a:buFont typeface="Arial" panose="020B0604020202020204" pitchFamily="34" charset="0"/>
              <a:buChar char="•"/>
            </a:pPr>
            <a:endParaRPr lang="x-none" sz="3200" i="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58832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928" y="5874327"/>
            <a:ext cx="12192000" cy="983673"/>
          </a:xfrm>
          <a:prstGeom prst="rect">
            <a:avLst/>
          </a:prstGeom>
        </p:spPr>
      </p:pic>
      <p:sp>
        <p:nvSpPr>
          <p:cNvPr id="2" name="Title 1"/>
          <p:cNvSpPr>
            <a:spLocks noGrp="1"/>
          </p:cNvSpPr>
          <p:nvPr>
            <p:ph type="title"/>
          </p:nvPr>
        </p:nvSpPr>
        <p:spPr>
          <a:xfrm>
            <a:off x="845128" y="209551"/>
            <a:ext cx="10515600" cy="558799"/>
          </a:xfrm>
        </p:spPr>
        <p:txBody>
          <a:bodyPr>
            <a:normAutofit fontScale="90000"/>
          </a:bodyPr>
          <a:lstStyle/>
          <a:p>
            <a:pPr algn="ctr"/>
            <a:r>
              <a:rPr lang="en-US" sz="4800" b="1" dirty="0">
                <a:solidFill>
                  <a:schemeClr val="accent1"/>
                </a:solidFill>
                <a:effectLst>
                  <a:outerShdw blurRad="38100" dist="38100" dir="2700000" algn="tl">
                    <a:srgbClr val="000000">
                      <a:alpha val="43137"/>
                    </a:srgbClr>
                  </a:outerShdw>
                </a:effectLst>
              </a:rPr>
              <a:t>RECOMMENDATIONS – CONT’D</a:t>
            </a:r>
          </a:p>
        </p:txBody>
      </p:sp>
      <p:sp>
        <p:nvSpPr>
          <p:cNvPr id="9" name="Text Placeholder 8">
            <a:extLst>
              <a:ext uri="{FF2B5EF4-FFF2-40B4-BE49-F238E27FC236}">
                <a16:creationId xmlns:a16="http://schemas.microsoft.com/office/drawing/2014/main" xmlns="" id="{1F955061-775A-447B-A955-67CC92495473}"/>
              </a:ext>
            </a:extLst>
          </p:cNvPr>
          <p:cNvSpPr>
            <a:spLocks noGrp="1"/>
          </p:cNvSpPr>
          <p:nvPr>
            <p:ph type="body" idx="1"/>
          </p:nvPr>
        </p:nvSpPr>
        <p:spPr>
          <a:xfrm>
            <a:off x="336176" y="768351"/>
            <a:ext cx="11011274" cy="5321300"/>
          </a:xfrm>
        </p:spPr>
        <p:txBody>
          <a:bodyPr>
            <a:normAutofit lnSpcReduction="10000"/>
          </a:bodyPr>
          <a:lstStyle/>
          <a:p>
            <a:pPr marL="342900" indent="-342900">
              <a:buFont typeface="Arial" panose="020B0604020202020204" pitchFamily="34" charset="0"/>
              <a:buChar char="•"/>
            </a:pPr>
            <a:r>
              <a:rPr lang="en-US" sz="3000" dirty="0">
                <a:solidFill>
                  <a:schemeClr val="tx1"/>
                </a:solidFill>
                <a:latin typeface="Arial" panose="020B0604020202020204" pitchFamily="34" charset="0"/>
                <a:cs typeface="Arial" panose="020B0604020202020204" pitchFamily="34" charset="0"/>
              </a:rPr>
              <a:t>After completion of the eviction process, restoration of the recovered area is recommended through:</a:t>
            </a:r>
            <a:endParaRPr lang="x-none" sz="3000" i="1" dirty="0">
              <a:solidFill>
                <a:srgbClr val="FF0000"/>
              </a:solidFill>
              <a:latin typeface="Arial" panose="020B0604020202020204" pitchFamily="34" charset="0"/>
              <a:cs typeface="Arial" panose="020B0604020202020204" pitchFamily="34" charset="0"/>
            </a:endParaRPr>
          </a:p>
          <a:p>
            <a:pPr marL="901700" lvl="0" indent="-342900">
              <a:buFont typeface="Wingdings" panose="05000000000000000000" pitchFamily="2" charset="2"/>
              <a:buChar char="Ø"/>
            </a:pPr>
            <a:r>
              <a:rPr lang="en-US" sz="3000" dirty="0">
                <a:solidFill>
                  <a:schemeClr val="tx1"/>
                </a:solidFill>
                <a:latin typeface="Arial" panose="020B0604020202020204" pitchFamily="34" charset="0"/>
                <a:cs typeface="Arial" panose="020B0604020202020204" pitchFamily="34" charset="0"/>
              </a:rPr>
              <a:t>Restoration and rehabilitation of the degraded areas within the forest;</a:t>
            </a:r>
          </a:p>
          <a:p>
            <a:pPr marL="901700" lvl="0" indent="-342900">
              <a:buFont typeface="Wingdings" panose="05000000000000000000" pitchFamily="2" charset="2"/>
              <a:buChar char="Ø"/>
            </a:pPr>
            <a:endParaRPr lang="x-none" sz="3000" dirty="0">
              <a:solidFill>
                <a:schemeClr val="tx1"/>
              </a:solidFill>
              <a:latin typeface="Arial" panose="020B0604020202020204" pitchFamily="34" charset="0"/>
              <a:cs typeface="Arial" panose="020B0604020202020204" pitchFamily="34" charset="0"/>
            </a:endParaRPr>
          </a:p>
          <a:p>
            <a:pPr marL="901700" lvl="0" indent="-342900">
              <a:buFont typeface="Wingdings" panose="05000000000000000000" pitchFamily="2" charset="2"/>
              <a:buChar char="Ø"/>
            </a:pPr>
            <a:r>
              <a:rPr lang="en-US" sz="3000" dirty="0">
                <a:solidFill>
                  <a:schemeClr val="tx1"/>
                </a:solidFill>
                <a:latin typeface="Arial" panose="020B0604020202020204" pitchFamily="34" charset="0"/>
                <a:cs typeface="Arial" panose="020B0604020202020204" pitchFamily="34" charset="0"/>
              </a:rPr>
              <a:t>Re-establishment of the perimeter boundaries of the MMF based on the original boundaries (as per the Ole Ntutu Commission);</a:t>
            </a:r>
          </a:p>
          <a:p>
            <a:pPr marL="558800" lvl="0"/>
            <a:endParaRPr lang="en-US" sz="3000" dirty="0">
              <a:solidFill>
                <a:schemeClr val="tx1"/>
              </a:solidFill>
              <a:latin typeface="Arial" panose="020B0604020202020204" pitchFamily="34" charset="0"/>
              <a:cs typeface="Arial" panose="020B0604020202020204" pitchFamily="34" charset="0"/>
            </a:endParaRPr>
          </a:p>
          <a:p>
            <a:pPr marL="901700" lvl="0" indent="-342900">
              <a:buFont typeface="Wingdings" panose="05000000000000000000" pitchFamily="2" charset="2"/>
              <a:buChar char="Ø"/>
            </a:pPr>
            <a:r>
              <a:rPr lang="en-US" sz="3000" dirty="0">
                <a:solidFill>
                  <a:schemeClr val="tx1"/>
                </a:solidFill>
                <a:latin typeface="Arial" panose="020B0604020202020204" pitchFamily="34" charset="0"/>
                <a:cs typeface="Arial" panose="020B0604020202020204" pitchFamily="34" charset="0"/>
              </a:rPr>
              <a:t>The title deed for MMF should be processed and issued to the Narok County Government; </a:t>
            </a:r>
          </a:p>
          <a:p>
            <a:pPr marL="174625" lvl="0"/>
            <a:r>
              <a:rPr lang="en-US" sz="3000" i="1" dirty="0">
                <a:solidFill>
                  <a:srgbClr val="FF0000"/>
                </a:solidFill>
                <a:latin typeface="Arial" panose="020B0604020202020204" pitchFamily="34" charset="0"/>
                <a:cs typeface="Arial" panose="020B0604020202020204" pitchFamily="34" charset="0"/>
              </a:rPr>
              <a:t>(refer to page 56)</a:t>
            </a:r>
            <a:endParaRPr lang="x-none" sz="3000" dirty="0">
              <a:solidFill>
                <a:schemeClr val="tx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x-none" dirty="0">
              <a:solidFill>
                <a:schemeClr val="tx1"/>
              </a:solidFill>
            </a:endParaRPr>
          </a:p>
        </p:txBody>
      </p:sp>
    </p:spTree>
    <p:extLst>
      <p:ext uri="{BB962C8B-B14F-4D97-AF65-F5344CB8AC3E}">
        <p14:creationId xmlns:p14="http://schemas.microsoft.com/office/powerpoint/2010/main" val="580996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846618"/>
            <a:ext cx="12192000" cy="1011382"/>
          </a:xfrm>
          <a:prstGeom prst="rect">
            <a:avLst/>
          </a:prstGeom>
        </p:spPr>
      </p:pic>
      <p:sp>
        <p:nvSpPr>
          <p:cNvPr id="2" name="Title 1"/>
          <p:cNvSpPr>
            <a:spLocks noGrp="1"/>
          </p:cNvSpPr>
          <p:nvPr>
            <p:ph type="ctrTitle"/>
          </p:nvPr>
        </p:nvSpPr>
        <p:spPr>
          <a:xfrm>
            <a:off x="1357745" y="212580"/>
            <a:ext cx="8492836" cy="775710"/>
          </a:xfrm>
        </p:spPr>
        <p:txBody>
          <a:bodyPr>
            <a:normAutofit fontScale="90000"/>
          </a:bodyPr>
          <a:lstStyle/>
          <a:p>
            <a:r>
              <a:rPr lang="en-US" b="1" dirty="0">
                <a:solidFill>
                  <a:schemeClr val="accent1"/>
                </a:solidFill>
              </a:rPr>
              <a:t>PRESENTATION OUTLINE</a:t>
            </a:r>
          </a:p>
        </p:txBody>
      </p:sp>
      <p:sp>
        <p:nvSpPr>
          <p:cNvPr id="3" name="Subtitle 2"/>
          <p:cNvSpPr>
            <a:spLocks noGrp="1"/>
          </p:cNvSpPr>
          <p:nvPr>
            <p:ph type="subTitle" idx="1"/>
          </p:nvPr>
        </p:nvSpPr>
        <p:spPr>
          <a:xfrm>
            <a:off x="422563" y="988290"/>
            <a:ext cx="10363200" cy="4858328"/>
          </a:xfrm>
        </p:spPr>
        <p:txBody>
          <a:bodyPr>
            <a:normAutofit/>
          </a:bodyPr>
          <a:lstStyle/>
          <a:p>
            <a:pPr marL="539750" indent="-539750" algn="just">
              <a:buFont typeface="Arial" panose="020B0604020202020204" pitchFamily="34" charset="0"/>
              <a:buChar char="•"/>
            </a:pP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MAU FOREST COMPLEX</a:t>
            </a:r>
          </a:p>
          <a:p>
            <a:pPr marL="539750" indent="-539750" algn="just">
              <a:buFont typeface="Arial" panose="020B0604020202020204" pitchFamily="34" charset="0"/>
              <a:buChar char="•"/>
            </a:pP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INTRODUCTION ON MAASAI MAU FOREST</a:t>
            </a:r>
          </a:p>
          <a:p>
            <a:pPr marL="539750" indent="-539750" algn="just">
              <a:buFont typeface="Arial" panose="020B0604020202020204" pitchFamily="34" charset="0"/>
              <a:buChar char="•"/>
            </a:pP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IMPORTANCE OF MAASAI MAU</a:t>
            </a:r>
          </a:p>
          <a:p>
            <a:pPr marL="539750" indent="-539750" algn="just">
              <a:buFont typeface="Arial" panose="020B0604020202020204" pitchFamily="34" charset="0"/>
              <a:buChar char="•"/>
            </a:pP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THREATS AND CHALLENGES</a:t>
            </a:r>
          </a:p>
          <a:p>
            <a:pPr marL="539750" indent="-539750" algn="just">
              <a:buFont typeface="Arial" panose="020B0604020202020204" pitchFamily="34" charset="0"/>
              <a:buChar char="•"/>
            </a:pP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‘BALLOONING’ OF GROUP  RANCHES</a:t>
            </a:r>
          </a:p>
          <a:p>
            <a:pPr marL="539750" indent="-539750" algn="just">
              <a:buFont typeface="Arial" panose="020B0604020202020204" pitchFamily="34" charset="0"/>
              <a:buChar char="•"/>
            </a:pP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PAST EFFORTS TO ADDRESS MMF ISSUES</a:t>
            </a:r>
          </a:p>
          <a:p>
            <a:pPr marL="539750" indent="-539750" algn="just">
              <a:buFont typeface="Arial" panose="020B0604020202020204" pitchFamily="34" charset="0"/>
              <a:buChar char="•"/>
            </a:pP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PHASE I EVICTIONS</a:t>
            </a:r>
          </a:p>
          <a:p>
            <a:pPr marL="539750" indent="-539750" algn="just">
              <a:buFont typeface="Arial" panose="020B0604020202020204" pitchFamily="34" charset="0"/>
              <a:buChar char="•"/>
            </a:pP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PROPOSALS ON WAY FORWARD </a:t>
            </a:r>
          </a:p>
        </p:txBody>
      </p:sp>
    </p:spTree>
    <p:extLst>
      <p:ext uri="{BB962C8B-B14F-4D97-AF65-F5344CB8AC3E}">
        <p14:creationId xmlns:p14="http://schemas.microsoft.com/office/powerpoint/2010/main" val="21478385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928" y="5874327"/>
            <a:ext cx="12192000" cy="983673"/>
          </a:xfrm>
          <a:prstGeom prst="rect">
            <a:avLst/>
          </a:prstGeom>
        </p:spPr>
      </p:pic>
      <p:sp>
        <p:nvSpPr>
          <p:cNvPr id="2" name="Title 1"/>
          <p:cNvSpPr>
            <a:spLocks noGrp="1"/>
          </p:cNvSpPr>
          <p:nvPr>
            <p:ph type="title"/>
          </p:nvPr>
        </p:nvSpPr>
        <p:spPr>
          <a:xfrm>
            <a:off x="845128" y="209551"/>
            <a:ext cx="10515600" cy="558799"/>
          </a:xfrm>
        </p:spPr>
        <p:txBody>
          <a:bodyPr>
            <a:normAutofit fontScale="90000"/>
          </a:bodyPr>
          <a:lstStyle/>
          <a:p>
            <a:pPr algn="ctr"/>
            <a:r>
              <a:rPr lang="en-US" sz="4800" b="1" dirty="0">
                <a:solidFill>
                  <a:schemeClr val="accent1"/>
                </a:solidFill>
                <a:effectLst>
                  <a:outerShdw blurRad="38100" dist="38100" dir="2700000" algn="tl">
                    <a:srgbClr val="000000">
                      <a:alpha val="43137"/>
                    </a:srgbClr>
                  </a:outerShdw>
                </a:effectLst>
              </a:rPr>
              <a:t>RECOMMENDATIONS</a:t>
            </a:r>
          </a:p>
        </p:txBody>
      </p:sp>
      <p:sp>
        <p:nvSpPr>
          <p:cNvPr id="9" name="Text Placeholder 8">
            <a:extLst>
              <a:ext uri="{FF2B5EF4-FFF2-40B4-BE49-F238E27FC236}">
                <a16:creationId xmlns:a16="http://schemas.microsoft.com/office/drawing/2014/main" xmlns="" id="{1F955061-775A-447B-A955-67CC92495473}"/>
              </a:ext>
            </a:extLst>
          </p:cNvPr>
          <p:cNvSpPr>
            <a:spLocks noGrp="1"/>
          </p:cNvSpPr>
          <p:nvPr>
            <p:ph type="body" idx="1"/>
          </p:nvPr>
        </p:nvSpPr>
        <p:spPr>
          <a:xfrm>
            <a:off x="349454" y="691620"/>
            <a:ext cx="11011274" cy="5321300"/>
          </a:xfrm>
        </p:spPr>
        <p:txBody>
          <a:bodyPr>
            <a:normAutofit lnSpcReduction="10000"/>
          </a:bodyPr>
          <a:lstStyle/>
          <a:p>
            <a:pPr marL="538163" lvl="0" indent="-538163">
              <a:buFont typeface="Wingdings" panose="05000000000000000000" pitchFamily="2" charset="2"/>
              <a:buChar char="Ø"/>
            </a:pPr>
            <a:r>
              <a:rPr lang="en-US" sz="3200" dirty="0">
                <a:solidFill>
                  <a:schemeClr val="tx1"/>
                </a:solidFill>
                <a:latin typeface="Arial" panose="020B0604020202020204" pitchFamily="34" charset="0"/>
                <a:cs typeface="Arial" panose="020B0604020202020204" pitchFamily="34" charset="0"/>
              </a:rPr>
              <a:t>Fence off the entire MMF to curb future encroachment; </a:t>
            </a:r>
          </a:p>
          <a:p>
            <a:pPr lvl="0"/>
            <a:endParaRPr lang="x-none" sz="3200" dirty="0">
              <a:solidFill>
                <a:schemeClr val="tx1"/>
              </a:solidFill>
              <a:latin typeface="Arial" panose="020B0604020202020204" pitchFamily="34" charset="0"/>
              <a:cs typeface="Arial" panose="020B0604020202020204" pitchFamily="34" charset="0"/>
            </a:endParaRPr>
          </a:p>
          <a:p>
            <a:pPr marL="538163" lvl="0" indent="-538163">
              <a:buFont typeface="Wingdings" panose="05000000000000000000" pitchFamily="2" charset="2"/>
              <a:buChar char="Ø"/>
            </a:pPr>
            <a:r>
              <a:rPr lang="en-US" sz="3200" dirty="0">
                <a:solidFill>
                  <a:schemeClr val="tx1"/>
                </a:solidFill>
                <a:latin typeface="Arial" panose="020B0604020202020204" pitchFamily="34" charset="0"/>
                <a:cs typeface="Arial" panose="020B0604020202020204" pitchFamily="34" charset="0"/>
              </a:rPr>
              <a:t>Strengthen and revamp the Joint Enforcement Unit (JEU);</a:t>
            </a:r>
          </a:p>
          <a:p>
            <a:pPr marL="538163" lvl="0" indent="-538163">
              <a:buFont typeface="Wingdings" panose="05000000000000000000" pitchFamily="2" charset="2"/>
              <a:buChar char="Ø"/>
            </a:pPr>
            <a:endParaRPr lang="en-US" sz="3200" dirty="0">
              <a:solidFill>
                <a:schemeClr val="tx1"/>
              </a:solidFill>
              <a:latin typeface="Arial" panose="020B0604020202020204" pitchFamily="34" charset="0"/>
              <a:cs typeface="Arial" panose="020B0604020202020204" pitchFamily="34" charset="0"/>
            </a:endParaRPr>
          </a:p>
          <a:p>
            <a:pPr marL="538163" lvl="0" indent="-538163" defTabSz="444500">
              <a:buFont typeface="Wingdings" panose="05000000000000000000" pitchFamily="2" charset="2"/>
              <a:buChar char="Ø"/>
            </a:pPr>
            <a:r>
              <a:rPr lang="en-US" sz="3200" dirty="0">
                <a:solidFill>
                  <a:schemeClr val="tx1"/>
                </a:solidFill>
                <a:latin typeface="Arial" panose="020B0604020202020204" pitchFamily="34" charset="0"/>
                <a:cs typeface="Arial" panose="020B0604020202020204" pitchFamily="34" charset="0"/>
              </a:rPr>
              <a:t>Establish a real-time surveillance and monitoring system for MMF;</a:t>
            </a:r>
          </a:p>
          <a:p>
            <a:pPr lvl="0" defTabSz="444500"/>
            <a:endParaRPr lang="x-none" sz="3200" dirty="0">
              <a:solidFill>
                <a:schemeClr val="tx1"/>
              </a:solidFill>
              <a:latin typeface="Arial" panose="020B0604020202020204" pitchFamily="34" charset="0"/>
              <a:cs typeface="Arial" panose="020B0604020202020204" pitchFamily="34" charset="0"/>
            </a:endParaRPr>
          </a:p>
          <a:p>
            <a:pPr marL="538163" lvl="0" indent="-538163" defTabSz="444500">
              <a:buFont typeface="Wingdings" panose="05000000000000000000" pitchFamily="2" charset="2"/>
              <a:buChar char="Ø"/>
            </a:pPr>
            <a:r>
              <a:rPr lang="en-US" sz="3200" dirty="0">
                <a:solidFill>
                  <a:schemeClr val="tx1"/>
                </a:solidFill>
                <a:latin typeface="Arial" panose="020B0604020202020204" pitchFamily="34" charset="0"/>
                <a:cs typeface="Arial" panose="020B0604020202020204" pitchFamily="34" charset="0"/>
              </a:rPr>
              <a:t>Reconsider  the viability of the cutline between </a:t>
            </a:r>
            <a:r>
              <a:rPr lang="en-US" sz="3200" dirty="0" err="1">
                <a:solidFill>
                  <a:schemeClr val="tx1"/>
                </a:solidFill>
                <a:latin typeface="Arial" panose="020B0604020202020204" pitchFamily="34" charset="0"/>
                <a:cs typeface="Arial" panose="020B0604020202020204" pitchFamily="34" charset="0"/>
              </a:rPr>
              <a:t>Olposimoru</a:t>
            </a:r>
            <a:r>
              <a:rPr lang="en-US" sz="3200" dirty="0">
                <a:solidFill>
                  <a:schemeClr val="tx1"/>
                </a:solidFill>
                <a:latin typeface="Arial" panose="020B0604020202020204" pitchFamily="34" charset="0"/>
                <a:cs typeface="Arial" panose="020B0604020202020204" pitchFamily="34" charset="0"/>
              </a:rPr>
              <a:t> and Maasai Mau Forest block; </a:t>
            </a:r>
            <a:endParaRPr lang="x-none" sz="3200" dirty="0">
              <a:solidFill>
                <a:schemeClr val="tx1"/>
              </a:solidFill>
              <a:latin typeface="Arial" panose="020B0604020202020204" pitchFamily="34" charset="0"/>
              <a:cs typeface="Arial" panose="020B0604020202020204" pitchFamily="34" charset="0"/>
            </a:endParaRPr>
          </a:p>
          <a:p>
            <a:pPr lvl="0"/>
            <a:r>
              <a:rPr lang="en-US" sz="3200" i="1" dirty="0">
                <a:solidFill>
                  <a:srgbClr val="FF0000"/>
                </a:solidFill>
                <a:latin typeface="Arial" panose="020B0604020202020204" pitchFamily="34" charset="0"/>
                <a:cs typeface="Arial" panose="020B0604020202020204" pitchFamily="34" charset="0"/>
              </a:rPr>
              <a:t>(Refer to page 56)</a:t>
            </a:r>
            <a:endParaRPr lang="x-none" sz="3200" i="1"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x-none" dirty="0">
              <a:solidFill>
                <a:schemeClr val="tx1"/>
              </a:solidFill>
            </a:endParaRPr>
          </a:p>
        </p:txBody>
      </p:sp>
    </p:spTree>
    <p:extLst>
      <p:ext uri="{BB962C8B-B14F-4D97-AF65-F5344CB8AC3E}">
        <p14:creationId xmlns:p14="http://schemas.microsoft.com/office/powerpoint/2010/main" val="22454530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928" y="5874327"/>
            <a:ext cx="12192000" cy="983673"/>
          </a:xfrm>
          <a:prstGeom prst="rect">
            <a:avLst/>
          </a:prstGeom>
        </p:spPr>
      </p:pic>
      <p:sp>
        <p:nvSpPr>
          <p:cNvPr id="2" name="Title 1"/>
          <p:cNvSpPr>
            <a:spLocks noGrp="1"/>
          </p:cNvSpPr>
          <p:nvPr>
            <p:ph type="title"/>
          </p:nvPr>
        </p:nvSpPr>
        <p:spPr>
          <a:xfrm>
            <a:off x="845128" y="209551"/>
            <a:ext cx="10515600" cy="558799"/>
          </a:xfrm>
        </p:spPr>
        <p:txBody>
          <a:bodyPr>
            <a:normAutofit fontScale="90000"/>
          </a:bodyPr>
          <a:lstStyle/>
          <a:p>
            <a:pPr algn="ctr"/>
            <a:r>
              <a:rPr lang="en-US" sz="4800" b="1" dirty="0">
                <a:solidFill>
                  <a:schemeClr val="accent1"/>
                </a:solidFill>
                <a:effectLst>
                  <a:outerShdw blurRad="38100" dist="38100" dir="2700000" algn="tl">
                    <a:srgbClr val="000000">
                      <a:alpha val="43137"/>
                    </a:srgbClr>
                  </a:outerShdw>
                </a:effectLst>
              </a:rPr>
              <a:t>RECOMMENDATIONS – CONT’D</a:t>
            </a:r>
          </a:p>
        </p:txBody>
      </p:sp>
      <p:sp>
        <p:nvSpPr>
          <p:cNvPr id="9" name="Text Placeholder 8">
            <a:extLst>
              <a:ext uri="{FF2B5EF4-FFF2-40B4-BE49-F238E27FC236}">
                <a16:creationId xmlns:a16="http://schemas.microsoft.com/office/drawing/2014/main" xmlns="" id="{1F955061-775A-447B-A955-67CC92495473}"/>
              </a:ext>
            </a:extLst>
          </p:cNvPr>
          <p:cNvSpPr>
            <a:spLocks noGrp="1"/>
          </p:cNvSpPr>
          <p:nvPr>
            <p:ph type="body" idx="1"/>
          </p:nvPr>
        </p:nvSpPr>
        <p:spPr>
          <a:xfrm>
            <a:off x="349454" y="662123"/>
            <a:ext cx="11011274" cy="5321300"/>
          </a:xfrm>
        </p:spPr>
        <p:txBody>
          <a:bodyPr>
            <a:normAutofit fontScale="85000" lnSpcReduction="20000"/>
          </a:bodyPr>
          <a:lstStyle/>
          <a:p>
            <a:pPr marL="342900" lvl="0" indent="-342900">
              <a:buFont typeface="Wingdings" panose="05000000000000000000" pitchFamily="2" charset="2"/>
              <a:buChar char="Ø"/>
            </a:pPr>
            <a:r>
              <a:rPr lang="en-US" sz="3200" dirty="0">
                <a:solidFill>
                  <a:schemeClr val="tx1"/>
                </a:solidFill>
                <a:latin typeface="Arial" panose="020B0604020202020204" pitchFamily="34" charset="0"/>
                <a:cs typeface="Arial" panose="020B0604020202020204" pitchFamily="34" charset="0"/>
              </a:rPr>
              <a:t>The integrated Ecosystem Management Plan for the MMF should be reviewed and implemented in consultation with all main stakeholders, considering the total economic value of the forest</a:t>
            </a:r>
          </a:p>
          <a:p>
            <a:pPr lvl="0"/>
            <a:endParaRPr lang="en-US" sz="3200" dirty="0">
              <a:solidFill>
                <a:schemeClr val="tx1"/>
              </a:solidFill>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r>
              <a:rPr lang="en-US" sz="3200" dirty="0">
                <a:solidFill>
                  <a:schemeClr val="tx1"/>
                </a:solidFill>
                <a:latin typeface="Arial" panose="020B0604020202020204" pitchFamily="34" charset="0"/>
                <a:cs typeface="Arial" panose="020B0604020202020204" pitchFamily="34" charset="0"/>
              </a:rPr>
              <a:t>The local community living adjacent the MMF should be empowered and engaged in the management of the MMF to ensure that benefits accruing from the forest are sustained;</a:t>
            </a:r>
          </a:p>
          <a:p>
            <a:pPr lvl="0"/>
            <a:endParaRPr lang="x-none" sz="3200" dirty="0">
              <a:solidFill>
                <a:schemeClr val="tx1"/>
              </a:solidFill>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r>
              <a:rPr lang="en-US" sz="3200" dirty="0">
                <a:solidFill>
                  <a:schemeClr val="tx1"/>
                </a:solidFill>
                <a:latin typeface="Arial" panose="020B0604020202020204" pitchFamily="34" charset="0"/>
                <a:cs typeface="Arial" panose="020B0604020202020204" pitchFamily="34" charset="0"/>
              </a:rPr>
              <a:t>The potential for ecotourism in the region should be exploited due to MMF strategic location near the Maasai Mara National Reserve</a:t>
            </a:r>
            <a:r>
              <a:rPr lang="en-US" sz="3200" dirty="0">
                <a:latin typeface="Arial" panose="020B0604020202020204" pitchFamily="34" charset="0"/>
                <a:cs typeface="Arial" panose="020B0604020202020204" pitchFamily="34" charset="0"/>
              </a:rPr>
              <a:t>.</a:t>
            </a:r>
          </a:p>
          <a:p>
            <a:pPr lvl="0"/>
            <a:endParaRPr lang="en-US" sz="3200" dirty="0">
              <a:latin typeface="Arial" panose="020B0604020202020204" pitchFamily="34" charset="0"/>
              <a:cs typeface="Arial" panose="020B0604020202020204" pitchFamily="34" charset="0"/>
            </a:endParaRPr>
          </a:p>
          <a:p>
            <a:pPr marL="342900" lvl="0" indent="-342900">
              <a:buFont typeface="Wingdings" panose="05000000000000000000" pitchFamily="2" charset="2"/>
              <a:buChar char="Ø"/>
            </a:pPr>
            <a:r>
              <a:rPr lang="en-US" sz="3200" dirty="0">
                <a:solidFill>
                  <a:schemeClr val="tx1"/>
                </a:solidFill>
                <a:latin typeface="Arial" panose="020B0604020202020204" pitchFamily="34" charset="0"/>
                <a:cs typeface="Arial" panose="020B0604020202020204" pitchFamily="34" charset="0"/>
              </a:rPr>
              <a:t>Develop a Memorandum of Understanding between the Narok County Government and KFS on joint management of conservation of MMF</a:t>
            </a:r>
          </a:p>
          <a:p>
            <a:pPr lvl="0"/>
            <a:r>
              <a:rPr lang="en-US" sz="3200" i="1" dirty="0">
                <a:solidFill>
                  <a:srgbClr val="FF0000"/>
                </a:solidFill>
                <a:latin typeface="Arial" panose="020B0604020202020204" pitchFamily="34" charset="0"/>
                <a:cs typeface="Arial" panose="020B0604020202020204" pitchFamily="34" charset="0"/>
              </a:rPr>
              <a:t>(Refer to page 56)</a:t>
            </a:r>
            <a:endParaRPr lang="x-none" sz="3200" i="1"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x-none" dirty="0">
              <a:solidFill>
                <a:schemeClr val="tx1"/>
              </a:solidFill>
            </a:endParaRPr>
          </a:p>
        </p:txBody>
      </p:sp>
    </p:spTree>
    <p:extLst>
      <p:ext uri="{BB962C8B-B14F-4D97-AF65-F5344CB8AC3E}">
        <p14:creationId xmlns:p14="http://schemas.microsoft.com/office/powerpoint/2010/main" val="41255127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012872"/>
            <a:ext cx="12192000" cy="845127"/>
          </a:xfrm>
          <a:prstGeom prst="rect">
            <a:avLst/>
          </a:prstGeom>
        </p:spPr>
      </p:pic>
      <p:sp>
        <p:nvSpPr>
          <p:cNvPr id="9" name="Title 1">
            <a:extLst>
              <a:ext uri="{FF2B5EF4-FFF2-40B4-BE49-F238E27FC236}">
                <a16:creationId xmlns:a16="http://schemas.microsoft.com/office/drawing/2014/main" xmlns="" id="{7C71722B-7DFF-435D-8B16-150B0E1E29C1}"/>
              </a:ext>
            </a:extLst>
          </p:cNvPr>
          <p:cNvSpPr txBox="1">
            <a:spLocks/>
          </p:cNvSpPr>
          <p:nvPr/>
        </p:nvSpPr>
        <p:spPr>
          <a:xfrm>
            <a:off x="429492" y="2812473"/>
            <a:ext cx="11762508" cy="81727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END</a:t>
            </a:r>
          </a:p>
        </p:txBody>
      </p:sp>
    </p:spTree>
    <p:extLst>
      <p:ext uri="{BB962C8B-B14F-4D97-AF65-F5344CB8AC3E}">
        <p14:creationId xmlns:p14="http://schemas.microsoft.com/office/powerpoint/2010/main" val="624322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082290"/>
            <a:ext cx="12192000" cy="775710"/>
          </a:xfrm>
          <a:prstGeom prst="rect">
            <a:avLst/>
          </a:prstGeom>
        </p:spPr>
      </p:pic>
      <p:sp>
        <p:nvSpPr>
          <p:cNvPr id="2" name="Title 1"/>
          <p:cNvSpPr>
            <a:spLocks noGrp="1"/>
          </p:cNvSpPr>
          <p:nvPr>
            <p:ph type="ctrTitle"/>
          </p:nvPr>
        </p:nvSpPr>
        <p:spPr>
          <a:xfrm>
            <a:off x="1357745" y="212580"/>
            <a:ext cx="8492836" cy="775710"/>
          </a:xfrm>
        </p:spPr>
        <p:txBody>
          <a:bodyPr>
            <a:normAutofit fontScale="90000"/>
          </a:bodyPr>
          <a:lstStyle/>
          <a:p>
            <a:r>
              <a:rPr lang="en-US" b="1" dirty="0">
                <a:solidFill>
                  <a:srgbClr val="0070C0"/>
                </a:solidFill>
              </a:rPr>
              <a:t>MAU FOREST COMPLEX (MFC)</a:t>
            </a:r>
          </a:p>
        </p:txBody>
      </p:sp>
      <p:sp>
        <p:nvSpPr>
          <p:cNvPr id="3" name="Subtitle 2"/>
          <p:cNvSpPr>
            <a:spLocks noGrp="1"/>
          </p:cNvSpPr>
          <p:nvPr>
            <p:ph type="subTitle" idx="1"/>
          </p:nvPr>
        </p:nvSpPr>
        <p:spPr>
          <a:xfrm>
            <a:off x="152400" y="865908"/>
            <a:ext cx="11744632" cy="5285510"/>
          </a:xfrm>
        </p:spPr>
        <p:txBody>
          <a:bodyPr>
            <a:normAutofit fontScale="85000" lnSpcReduction="20000"/>
          </a:bodyPr>
          <a:lstStyle/>
          <a:p>
            <a:pPr marL="342900" indent="-342900" algn="l">
              <a:spcBef>
                <a:spcPts val="600"/>
              </a:spcBef>
              <a:buFont typeface="Arial" panose="020B0604020202020204" pitchFamily="34" charset="0"/>
              <a:buChar char="•"/>
            </a:pPr>
            <a:r>
              <a:rPr lang="en-US" sz="3600" dirty="0">
                <a:latin typeface="Arial" pitchFamily="34" charset="0"/>
                <a:cs typeface="Arial" pitchFamily="34" charset="0"/>
              </a:rPr>
              <a:t>Largest closed canopy forest in Kenya covering approximately 455,000Ha</a:t>
            </a:r>
          </a:p>
          <a:p>
            <a:pPr marL="342900" indent="-342900" algn="l">
              <a:spcBef>
                <a:spcPts val="600"/>
              </a:spcBef>
              <a:buFont typeface="Arial" panose="020B0604020202020204" pitchFamily="34" charset="0"/>
              <a:buChar char="•"/>
            </a:pPr>
            <a:endParaRPr lang="en-US" sz="3600" dirty="0">
              <a:latin typeface="Arial" pitchFamily="34" charset="0"/>
              <a:cs typeface="Arial" pitchFamily="34" charset="0"/>
            </a:endParaRPr>
          </a:p>
          <a:p>
            <a:pPr marL="342900" indent="-342900" algn="l">
              <a:spcBef>
                <a:spcPts val="600"/>
              </a:spcBef>
              <a:buFont typeface="Arial" panose="020B0604020202020204" pitchFamily="34" charset="0"/>
              <a:buChar char="•"/>
            </a:pPr>
            <a:r>
              <a:rPr lang="en-US" sz="3600" dirty="0">
                <a:latin typeface="Arial" pitchFamily="34" charset="0"/>
                <a:cs typeface="Arial" pitchFamily="34" charset="0"/>
              </a:rPr>
              <a:t>Transverses  5 counties namely; Kericho, Nakuru, Narok, </a:t>
            </a:r>
            <a:r>
              <a:rPr lang="en-US" sz="3600" dirty="0" err="1">
                <a:latin typeface="Arial" pitchFamily="34" charset="0"/>
                <a:cs typeface="Arial" pitchFamily="34" charset="0"/>
              </a:rPr>
              <a:t>Bomet</a:t>
            </a:r>
            <a:r>
              <a:rPr lang="en-US" sz="3600" dirty="0">
                <a:latin typeface="Arial" pitchFamily="34" charset="0"/>
                <a:cs typeface="Arial" pitchFamily="34" charset="0"/>
              </a:rPr>
              <a:t>, </a:t>
            </a:r>
            <a:r>
              <a:rPr lang="en-US" sz="3600" dirty="0" err="1">
                <a:latin typeface="Arial" pitchFamily="34" charset="0"/>
                <a:cs typeface="Arial" pitchFamily="34" charset="0"/>
              </a:rPr>
              <a:t>Uasin</a:t>
            </a:r>
            <a:r>
              <a:rPr lang="en-US" sz="3600" dirty="0">
                <a:latin typeface="Arial" pitchFamily="34" charset="0"/>
                <a:cs typeface="Arial" pitchFamily="34" charset="0"/>
              </a:rPr>
              <a:t> Gishu</a:t>
            </a:r>
          </a:p>
          <a:p>
            <a:pPr marL="342900" indent="-342900" algn="l">
              <a:spcBef>
                <a:spcPts val="600"/>
              </a:spcBef>
              <a:buFont typeface="Arial" panose="020B0604020202020204" pitchFamily="34" charset="0"/>
              <a:buChar char="•"/>
            </a:pPr>
            <a:endParaRPr lang="en-US" sz="3600" dirty="0">
              <a:latin typeface="Arial" pitchFamily="34" charset="0"/>
              <a:cs typeface="Arial" pitchFamily="34" charset="0"/>
            </a:endParaRPr>
          </a:p>
          <a:p>
            <a:pPr marL="342900" indent="-342900" algn="l">
              <a:spcBef>
                <a:spcPts val="600"/>
              </a:spcBef>
              <a:buFont typeface="Arial" panose="020B0604020202020204" pitchFamily="34" charset="0"/>
              <a:buChar char="•"/>
            </a:pPr>
            <a:r>
              <a:rPr lang="en-US" sz="3600" dirty="0">
                <a:latin typeface="Arial" pitchFamily="34" charset="0"/>
                <a:cs typeface="Arial" pitchFamily="34" charset="0"/>
              </a:rPr>
              <a:t>MFC comprises of 22 blocks</a:t>
            </a:r>
          </a:p>
          <a:p>
            <a:pPr marL="342900" indent="-342900" algn="l">
              <a:spcBef>
                <a:spcPts val="600"/>
              </a:spcBef>
              <a:buFont typeface="Arial" panose="020B0604020202020204" pitchFamily="34" charset="0"/>
              <a:buChar char="•"/>
            </a:pPr>
            <a:endParaRPr lang="en-US" sz="3600" dirty="0">
              <a:latin typeface="Arial" pitchFamily="34" charset="0"/>
              <a:cs typeface="Arial" pitchFamily="34" charset="0"/>
            </a:endParaRPr>
          </a:p>
          <a:p>
            <a:pPr marL="342900" indent="-342900" algn="l">
              <a:spcBef>
                <a:spcPts val="600"/>
              </a:spcBef>
              <a:buFont typeface="Arial" panose="020B0604020202020204" pitchFamily="34" charset="0"/>
              <a:buChar char="•"/>
            </a:pPr>
            <a:r>
              <a:rPr lang="en-US" sz="3600" dirty="0">
                <a:latin typeface="Arial" pitchFamily="34" charset="0"/>
                <a:cs typeface="Arial" pitchFamily="34" charset="0"/>
              </a:rPr>
              <a:t>21 blocks </a:t>
            </a:r>
            <a:r>
              <a:rPr lang="en-US" sz="3600" dirty="0" err="1">
                <a:latin typeface="Arial" pitchFamily="34" charset="0"/>
                <a:cs typeface="Arial" pitchFamily="34" charset="0"/>
              </a:rPr>
              <a:t>gazetted</a:t>
            </a:r>
            <a:r>
              <a:rPr lang="en-US" sz="3600" dirty="0">
                <a:latin typeface="Arial" pitchFamily="34" charset="0"/>
                <a:cs typeface="Arial" pitchFamily="34" charset="0"/>
              </a:rPr>
              <a:t> as state forests under KFS</a:t>
            </a:r>
          </a:p>
          <a:p>
            <a:pPr marL="342900" indent="-342900" algn="l">
              <a:spcBef>
                <a:spcPts val="600"/>
              </a:spcBef>
              <a:buFont typeface="Arial" panose="020B0604020202020204" pitchFamily="34" charset="0"/>
              <a:buChar char="•"/>
            </a:pPr>
            <a:endParaRPr lang="en-US" sz="3600" dirty="0">
              <a:latin typeface="Arial" pitchFamily="34" charset="0"/>
              <a:cs typeface="Arial" pitchFamily="34" charset="0"/>
            </a:endParaRPr>
          </a:p>
          <a:p>
            <a:pPr marL="342900" indent="-342900" algn="l">
              <a:spcBef>
                <a:spcPts val="600"/>
              </a:spcBef>
              <a:buFont typeface="Arial" panose="020B0604020202020204" pitchFamily="34" charset="0"/>
              <a:buChar char="•"/>
            </a:pPr>
            <a:r>
              <a:rPr lang="en-US" sz="3600" dirty="0">
                <a:latin typeface="Arial" pitchFamily="34" charset="0"/>
                <a:cs typeface="Arial" pitchFamily="34" charset="0"/>
              </a:rPr>
              <a:t>1 block i.e. Maasai Mau Forest is </a:t>
            </a:r>
            <a:r>
              <a:rPr lang="en-US" sz="3600" dirty="0" err="1">
                <a:latin typeface="Arial" pitchFamily="34" charset="0"/>
                <a:cs typeface="Arial" pitchFamily="34" charset="0"/>
              </a:rPr>
              <a:t>gazetted</a:t>
            </a:r>
            <a:r>
              <a:rPr lang="en-US" sz="3600" dirty="0">
                <a:latin typeface="Arial" pitchFamily="34" charset="0"/>
                <a:cs typeface="Arial" pitchFamily="34" charset="0"/>
              </a:rPr>
              <a:t> as </a:t>
            </a:r>
            <a:r>
              <a:rPr lang="en-US" sz="3600" dirty="0" err="1">
                <a:latin typeface="Arial" pitchFamily="34" charset="0"/>
                <a:cs typeface="Arial" pitchFamily="34" charset="0"/>
              </a:rPr>
              <a:t>trustland</a:t>
            </a:r>
            <a:r>
              <a:rPr lang="en-US" sz="3600" dirty="0">
                <a:latin typeface="Arial" pitchFamily="34" charset="0"/>
                <a:cs typeface="Arial" pitchFamily="34" charset="0"/>
              </a:rPr>
              <a:t> and is under Narok County Government</a:t>
            </a:r>
          </a:p>
          <a:p>
            <a:pPr algn="r"/>
            <a:r>
              <a:rPr lang="en-US" sz="3600" i="1" dirty="0" smtClean="0">
                <a:solidFill>
                  <a:srgbClr val="FF0000"/>
                </a:solidFill>
                <a:latin typeface="Arial" pitchFamily="34" charset="0"/>
                <a:cs typeface="Arial" pitchFamily="34" charset="0"/>
              </a:rPr>
              <a:t>(</a:t>
            </a:r>
            <a:r>
              <a:rPr lang="en-US" sz="3600" i="1" dirty="0">
                <a:solidFill>
                  <a:srgbClr val="FF0000"/>
                </a:solidFill>
                <a:latin typeface="Arial" pitchFamily="34" charset="0"/>
                <a:cs typeface="Arial" pitchFamily="34" charset="0"/>
              </a:rPr>
              <a:t>Refer to page 9)</a:t>
            </a:r>
          </a:p>
          <a:p>
            <a:endParaRPr lang="en-US" dirty="0"/>
          </a:p>
        </p:txBody>
      </p:sp>
    </p:spTree>
    <p:extLst>
      <p:ext uri="{BB962C8B-B14F-4D97-AF65-F5344CB8AC3E}">
        <p14:creationId xmlns:p14="http://schemas.microsoft.com/office/powerpoint/2010/main" val="2545373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791200"/>
            <a:ext cx="12192000" cy="1066800"/>
          </a:xfrm>
          <a:prstGeom prst="rect">
            <a:avLst/>
          </a:prstGeom>
        </p:spPr>
      </p:pic>
      <p:sp>
        <p:nvSpPr>
          <p:cNvPr id="2" name="Title 1"/>
          <p:cNvSpPr>
            <a:spLocks noGrp="1"/>
          </p:cNvSpPr>
          <p:nvPr>
            <p:ph type="ctrTitle"/>
          </p:nvPr>
        </p:nvSpPr>
        <p:spPr>
          <a:xfrm>
            <a:off x="568036" y="2618510"/>
            <a:ext cx="11291455" cy="914400"/>
          </a:xfrm>
        </p:spPr>
        <p:txBody>
          <a:bodyPr>
            <a:noAutofit/>
          </a:bodyPr>
          <a:lstStyle/>
          <a:p>
            <a:r>
              <a:rPr lang="en-US" sz="4600" b="1" dirty="0">
                <a:solidFill>
                  <a:srgbClr val="0070C0"/>
                </a:solidFill>
                <a:latin typeface="Arial" panose="020B0604020202020204" pitchFamily="34" charset="0"/>
                <a:cs typeface="Arial" panose="020B0604020202020204" pitchFamily="34" charset="0"/>
              </a:rPr>
              <a:t>MAASAI MAU FOREST (MMF) BLOCK</a:t>
            </a:r>
          </a:p>
        </p:txBody>
      </p:sp>
    </p:spTree>
    <p:extLst>
      <p:ext uri="{BB962C8B-B14F-4D97-AF65-F5344CB8AC3E}">
        <p14:creationId xmlns:p14="http://schemas.microsoft.com/office/powerpoint/2010/main" val="4071114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832764"/>
            <a:ext cx="12192000" cy="1025236"/>
          </a:xfrm>
          <a:prstGeom prst="rect">
            <a:avLst/>
          </a:prstGeom>
        </p:spPr>
      </p:pic>
      <p:sp>
        <p:nvSpPr>
          <p:cNvPr id="2" name="Title 1"/>
          <p:cNvSpPr>
            <a:spLocks noGrp="1"/>
          </p:cNvSpPr>
          <p:nvPr>
            <p:ph type="ctrTitle"/>
          </p:nvPr>
        </p:nvSpPr>
        <p:spPr>
          <a:xfrm>
            <a:off x="290944" y="277092"/>
            <a:ext cx="10889673" cy="914400"/>
          </a:xfrm>
        </p:spPr>
        <p:txBody>
          <a:bodyPr>
            <a:normAutofit/>
          </a:bodyPr>
          <a:lstStyle/>
          <a:p>
            <a:r>
              <a:rPr lang="en-US" b="1" dirty="0">
                <a:solidFill>
                  <a:srgbClr val="0070C0"/>
                </a:solidFill>
              </a:rPr>
              <a:t>INTRODUCTION</a:t>
            </a:r>
          </a:p>
        </p:txBody>
      </p:sp>
      <p:sp>
        <p:nvSpPr>
          <p:cNvPr id="3" name="Subtitle 2"/>
          <p:cNvSpPr>
            <a:spLocks noGrp="1"/>
          </p:cNvSpPr>
          <p:nvPr>
            <p:ph type="subTitle" idx="1"/>
          </p:nvPr>
        </p:nvSpPr>
        <p:spPr>
          <a:xfrm>
            <a:off x="96982" y="1191493"/>
            <a:ext cx="10571018" cy="4793672"/>
          </a:xfrm>
        </p:spPr>
        <p:txBody>
          <a:bodyPr>
            <a:normAutofit/>
          </a:bodyPr>
          <a:lstStyle/>
          <a:p>
            <a:pPr marL="571500" lvl="0" indent="-571500" algn="just">
              <a:buFont typeface="Arial" panose="020B0604020202020204" pitchFamily="34" charset="0"/>
              <a:buChar char="•"/>
            </a:pPr>
            <a:r>
              <a:rPr lang="en-US" sz="4800" dirty="0"/>
              <a:t>Covers an estimated area of 46, 278 Ha</a:t>
            </a:r>
          </a:p>
          <a:p>
            <a:pPr marL="571500" lvl="0" indent="-571500" algn="just">
              <a:buFont typeface="Arial" panose="020B0604020202020204" pitchFamily="34" charset="0"/>
              <a:buChar char="•"/>
            </a:pPr>
            <a:endParaRPr lang="en-US" sz="4800" dirty="0"/>
          </a:p>
          <a:p>
            <a:pPr marL="571500" lvl="0" indent="-571500" algn="just">
              <a:buFont typeface="Arial" panose="020B0604020202020204" pitchFamily="34" charset="0"/>
              <a:buChar char="•"/>
            </a:pPr>
            <a:r>
              <a:rPr lang="en-US" sz="4800" dirty="0"/>
              <a:t>Most threatened block among the 22 forest blocks </a:t>
            </a:r>
          </a:p>
          <a:p>
            <a:pPr lvl="0" algn="just"/>
            <a:r>
              <a:rPr lang="en-US" sz="4800" dirty="0">
                <a:solidFill>
                  <a:srgbClr val="FF0000"/>
                </a:solidFill>
              </a:rPr>
              <a:t>(</a:t>
            </a:r>
            <a:r>
              <a:rPr lang="en-US" sz="4800" i="1" dirty="0">
                <a:solidFill>
                  <a:srgbClr val="FF0000"/>
                </a:solidFill>
              </a:rPr>
              <a:t>Refer to page 9)</a:t>
            </a:r>
          </a:p>
          <a:p>
            <a:endParaRPr lang="en-US" dirty="0"/>
          </a:p>
        </p:txBody>
      </p:sp>
    </p:spTree>
    <p:extLst>
      <p:ext uri="{BB962C8B-B14F-4D97-AF65-F5344CB8AC3E}">
        <p14:creationId xmlns:p14="http://schemas.microsoft.com/office/powerpoint/2010/main" val="3998165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902036"/>
            <a:ext cx="12192000" cy="955963"/>
          </a:xfrm>
          <a:prstGeom prst="rect">
            <a:avLst/>
          </a:prstGeom>
        </p:spPr>
      </p:pic>
      <p:sp>
        <p:nvSpPr>
          <p:cNvPr id="2" name="Title 1"/>
          <p:cNvSpPr>
            <a:spLocks noGrp="1"/>
          </p:cNvSpPr>
          <p:nvPr>
            <p:ph type="ctrTitle"/>
          </p:nvPr>
        </p:nvSpPr>
        <p:spPr>
          <a:xfrm>
            <a:off x="1524000" y="207818"/>
            <a:ext cx="9531927" cy="869775"/>
          </a:xfrm>
        </p:spPr>
        <p:txBody>
          <a:bodyPr>
            <a:normAutofit fontScale="90000"/>
          </a:bodyPr>
          <a:lstStyle/>
          <a:p>
            <a:r>
              <a:rPr lang="en-US" b="1" dirty="0">
                <a:solidFill>
                  <a:srgbClr val="0070C0"/>
                </a:solidFill>
              </a:rPr>
              <a:t>IMPORTANCE OF MMF</a:t>
            </a:r>
          </a:p>
        </p:txBody>
      </p:sp>
      <p:sp>
        <p:nvSpPr>
          <p:cNvPr id="3" name="Subtitle 2"/>
          <p:cNvSpPr>
            <a:spLocks noGrp="1"/>
          </p:cNvSpPr>
          <p:nvPr>
            <p:ph type="subTitle" idx="1"/>
          </p:nvPr>
        </p:nvSpPr>
        <p:spPr>
          <a:xfrm>
            <a:off x="374073" y="955963"/>
            <a:ext cx="11305309" cy="5278582"/>
          </a:xfrm>
        </p:spPr>
        <p:txBody>
          <a:bodyPr>
            <a:normAutofit fontScale="92500" lnSpcReduction="20000"/>
          </a:bodyPr>
          <a:lstStyle/>
          <a:p>
            <a:pPr algn="l"/>
            <a:r>
              <a:rPr lang="en-US" sz="3200" b="1" dirty="0">
                <a:latin typeface="Arial" pitchFamily="34" charset="0"/>
                <a:cs typeface="Arial" pitchFamily="34" charset="0"/>
              </a:rPr>
              <a:t>Hydrology</a:t>
            </a:r>
          </a:p>
          <a:p>
            <a:pPr marL="342900" indent="-342900" algn="just">
              <a:buFont typeface="Arial" panose="020B0604020202020204" pitchFamily="34" charset="0"/>
              <a:buChar char="•"/>
            </a:pPr>
            <a:r>
              <a:rPr lang="en-US" sz="3200" dirty="0">
                <a:latin typeface="Arial" pitchFamily="34" charset="0"/>
                <a:cs typeface="Arial" pitchFamily="34" charset="0"/>
              </a:rPr>
              <a:t>Water catchment of major rivers: </a:t>
            </a:r>
            <a:r>
              <a:rPr lang="en-US" sz="3200" dirty="0" err="1">
                <a:latin typeface="Arial" pitchFamily="34" charset="0"/>
                <a:cs typeface="Arial" pitchFamily="34" charset="0"/>
              </a:rPr>
              <a:t>Amalo</a:t>
            </a:r>
            <a:r>
              <a:rPr lang="en-US" sz="3200" dirty="0">
                <a:latin typeface="Arial" pitchFamily="34" charset="0"/>
                <a:cs typeface="Arial" pitchFamily="34" charset="0"/>
              </a:rPr>
              <a:t>, </a:t>
            </a:r>
            <a:r>
              <a:rPr lang="en-US" sz="3200" dirty="0" err="1">
                <a:latin typeface="Arial" pitchFamily="34" charset="0"/>
                <a:cs typeface="Arial" pitchFamily="34" charset="0"/>
              </a:rPr>
              <a:t>Enkare</a:t>
            </a:r>
            <a:r>
              <a:rPr lang="en-US" sz="3200" dirty="0">
                <a:latin typeface="Arial" pitchFamily="34" charset="0"/>
                <a:cs typeface="Arial" pitchFamily="34" charset="0"/>
              </a:rPr>
              <a:t> Narok, </a:t>
            </a:r>
            <a:r>
              <a:rPr lang="en-GB" sz="3200" dirty="0" err="1">
                <a:latin typeface="Arial" pitchFamily="34" charset="0"/>
                <a:cs typeface="Arial" pitchFamily="34" charset="0"/>
              </a:rPr>
              <a:t>Ewaso</a:t>
            </a:r>
            <a:r>
              <a:rPr lang="en-GB" sz="3200" dirty="0">
                <a:latin typeface="Arial" pitchFamily="34" charset="0"/>
                <a:cs typeface="Arial" pitchFamily="34" charset="0"/>
              </a:rPr>
              <a:t> </a:t>
            </a:r>
            <a:r>
              <a:rPr lang="en-GB" sz="3200" dirty="0" err="1">
                <a:latin typeface="Arial" pitchFamily="34" charset="0"/>
                <a:cs typeface="Arial" pitchFamily="34" charset="0"/>
              </a:rPr>
              <a:t>Ng’iro</a:t>
            </a:r>
            <a:r>
              <a:rPr lang="en-GB" sz="3200" dirty="0">
                <a:latin typeface="Arial" pitchFamily="34" charset="0"/>
                <a:cs typeface="Arial" pitchFamily="34" charset="0"/>
              </a:rPr>
              <a:t> and  </a:t>
            </a:r>
            <a:r>
              <a:rPr lang="en-GB" sz="3200" dirty="0" err="1">
                <a:latin typeface="Arial" pitchFamily="34" charset="0"/>
                <a:cs typeface="Arial" pitchFamily="34" charset="0"/>
              </a:rPr>
              <a:t>Sikkinder</a:t>
            </a:r>
            <a:r>
              <a:rPr lang="en-GB" sz="3200" dirty="0">
                <a:latin typeface="Arial" pitchFamily="34" charset="0"/>
                <a:cs typeface="Arial" pitchFamily="34" charset="0"/>
              </a:rPr>
              <a:t> </a:t>
            </a:r>
            <a:r>
              <a:rPr lang="en-GB" sz="3200" dirty="0">
                <a:solidFill>
                  <a:srgbClr val="FF0000"/>
                </a:solidFill>
                <a:latin typeface="Arial" pitchFamily="34" charset="0"/>
                <a:cs typeface="Arial" pitchFamily="34" charset="0"/>
              </a:rPr>
              <a:t>(</a:t>
            </a:r>
            <a:r>
              <a:rPr lang="en-GB" sz="3200" i="1" dirty="0">
                <a:solidFill>
                  <a:srgbClr val="FF0000"/>
                </a:solidFill>
                <a:latin typeface="Arial" pitchFamily="34" charset="0"/>
                <a:cs typeface="Arial" pitchFamily="34" charset="0"/>
              </a:rPr>
              <a:t>refer to page 10)</a:t>
            </a:r>
          </a:p>
          <a:p>
            <a:pPr marL="342900" indent="-342900" algn="just">
              <a:buFont typeface="Arial" panose="020B0604020202020204" pitchFamily="34" charset="0"/>
              <a:buChar char="•"/>
            </a:pPr>
            <a:endParaRPr lang="en-GB" sz="3200" i="1" dirty="0">
              <a:solidFill>
                <a:srgbClr val="FF0000"/>
              </a:solidFill>
              <a:latin typeface="Arial" pitchFamily="34" charset="0"/>
              <a:cs typeface="Arial" pitchFamily="34" charset="0"/>
            </a:endParaRPr>
          </a:p>
          <a:p>
            <a:pPr marL="342900" indent="-342900" algn="just">
              <a:buFont typeface="Arial" panose="020B0604020202020204" pitchFamily="34" charset="0"/>
              <a:buChar char="•"/>
            </a:pPr>
            <a:r>
              <a:rPr lang="en-GB" sz="3200" dirty="0">
                <a:latin typeface="Arial" pitchFamily="34" charset="0"/>
                <a:cs typeface="Arial" pitchFamily="34" charset="0"/>
              </a:rPr>
              <a:t>River </a:t>
            </a:r>
            <a:r>
              <a:rPr lang="en-GB" sz="3200" dirty="0" err="1">
                <a:latin typeface="Arial" pitchFamily="34" charset="0"/>
                <a:cs typeface="Arial" pitchFamily="34" charset="0"/>
              </a:rPr>
              <a:t>Ewaso</a:t>
            </a:r>
            <a:r>
              <a:rPr lang="en-GB" sz="3200" dirty="0">
                <a:latin typeface="Arial" pitchFamily="34" charset="0"/>
                <a:cs typeface="Arial" pitchFamily="34" charset="0"/>
              </a:rPr>
              <a:t> </a:t>
            </a:r>
            <a:r>
              <a:rPr lang="en-GB" sz="3200" dirty="0" err="1">
                <a:latin typeface="Arial" pitchFamily="34" charset="0"/>
                <a:cs typeface="Arial" pitchFamily="34" charset="0"/>
              </a:rPr>
              <a:t>Ng’iro</a:t>
            </a:r>
            <a:r>
              <a:rPr lang="en-GB" sz="3200" dirty="0">
                <a:latin typeface="Arial" pitchFamily="34" charset="0"/>
                <a:cs typeface="Arial" pitchFamily="34" charset="0"/>
              </a:rPr>
              <a:t> from MMF drain to Lake Natron which is a breeding ground for Lesser Flamingo</a:t>
            </a:r>
          </a:p>
          <a:p>
            <a:pPr marL="342900" indent="-342900" algn="just">
              <a:buFont typeface="Arial" panose="020B0604020202020204" pitchFamily="34" charset="0"/>
              <a:buChar char="•"/>
            </a:pPr>
            <a:endParaRPr lang="en-GB" sz="3200" dirty="0">
              <a:latin typeface="Arial" pitchFamily="34" charset="0"/>
              <a:cs typeface="Arial" pitchFamily="34" charset="0"/>
            </a:endParaRPr>
          </a:p>
          <a:p>
            <a:pPr marL="342900" indent="-342900" algn="just">
              <a:buFont typeface="Arial" panose="020B0604020202020204" pitchFamily="34" charset="0"/>
              <a:buChar char="•"/>
            </a:pPr>
            <a:r>
              <a:rPr lang="en-GB" sz="3200" dirty="0">
                <a:latin typeface="Arial" pitchFamily="34" charset="0"/>
                <a:cs typeface="Arial" pitchFamily="34" charset="0"/>
              </a:rPr>
              <a:t>River </a:t>
            </a:r>
            <a:r>
              <a:rPr lang="en-GB" sz="3200" dirty="0" err="1">
                <a:latin typeface="Arial" pitchFamily="34" charset="0"/>
                <a:cs typeface="Arial" pitchFamily="34" charset="0"/>
              </a:rPr>
              <a:t>Amalo</a:t>
            </a:r>
            <a:r>
              <a:rPr lang="en-GB" sz="3200" dirty="0">
                <a:latin typeface="Arial" pitchFamily="34" charset="0"/>
                <a:cs typeface="Arial" pitchFamily="34" charset="0"/>
              </a:rPr>
              <a:t> is the major  tributary of Mara river which is the lifeline of the   Mara-Serengeti ecosystem</a:t>
            </a:r>
          </a:p>
          <a:p>
            <a:pPr marL="342900" indent="-342900" algn="just">
              <a:buFont typeface="Arial" panose="020B0604020202020204" pitchFamily="34" charset="0"/>
              <a:buChar char="•"/>
            </a:pPr>
            <a:endParaRPr lang="en-GB" sz="3200" dirty="0">
              <a:latin typeface="Arial" pitchFamily="34" charset="0"/>
              <a:cs typeface="Arial" pitchFamily="34" charset="0"/>
            </a:endParaRPr>
          </a:p>
          <a:p>
            <a:pPr marL="342900" indent="-342900" algn="just">
              <a:buFont typeface="Arial" panose="020B0604020202020204" pitchFamily="34" charset="0"/>
              <a:buChar char="•"/>
            </a:pPr>
            <a:r>
              <a:rPr lang="en-GB" sz="3200" dirty="0">
                <a:latin typeface="Arial" pitchFamily="34" charset="0"/>
                <a:cs typeface="Arial" pitchFamily="34" charset="0"/>
              </a:rPr>
              <a:t>Mara river drains into Lake Victoria  which is the major source of River Nile </a:t>
            </a:r>
            <a:r>
              <a:rPr lang="en-GB" sz="3200" dirty="0" smtClean="0">
                <a:solidFill>
                  <a:srgbClr val="FF0000"/>
                </a:solidFill>
                <a:latin typeface="Arial" pitchFamily="34" charset="0"/>
                <a:cs typeface="Arial" pitchFamily="34" charset="0"/>
              </a:rPr>
              <a:t>(</a:t>
            </a:r>
            <a:r>
              <a:rPr lang="en-GB" sz="3200" i="1" dirty="0">
                <a:solidFill>
                  <a:srgbClr val="FF0000"/>
                </a:solidFill>
                <a:latin typeface="Arial" pitchFamily="34" charset="0"/>
                <a:cs typeface="Arial" pitchFamily="34" charset="0"/>
              </a:rPr>
              <a:t>refer to page 10)</a:t>
            </a:r>
          </a:p>
          <a:p>
            <a:pPr marL="342900" indent="-342900" algn="just">
              <a:buFont typeface="Arial" panose="020B0604020202020204" pitchFamily="34" charset="0"/>
              <a:buChar char="•"/>
            </a:pPr>
            <a:endParaRPr lang="en-GB" sz="32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761499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6234545"/>
            <a:ext cx="12192000" cy="623454"/>
          </a:xfrm>
          <a:prstGeom prst="rect">
            <a:avLst/>
          </a:prstGeom>
        </p:spPr>
      </p:pic>
      <p:sp>
        <p:nvSpPr>
          <p:cNvPr id="2" name="Title 1"/>
          <p:cNvSpPr>
            <a:spLocks noGrp="1"/>
          </p:cNvSpPr>
          <p:nvPr>
            <p:ph type="ctrTitle"/>
          </p:nvPr>
        </p:nvSpPr>
        <p:spPr>
          <a:xfrm>
            <a:off x="1524000" y="-8771"/>
            <a:ext cx="9144000" cy="798474"/>
          </a:xfrm>
        </p:spPr>
        <p:txBody>
          <a:bodyPr>
            <a:normAutofit fontScale="90000"/>
          </a:bodyPr>
          <a:lstStyle/>
          <a:p>
            <a:r>
              <a:rPr lang="en-US" b="1" dirty="0">
                <a:solidFill>
                  <a:srgbClr val="0070C0"/>
                </a:solidFill>
              </a:rPr>
              <a:t>IMPORTANCE OF MMF-CONT’D</a:t>
            </a:r>
          </a:p>
        </p:txBody>
      </p:sp>
      <p:sp>
        <p:nvSpPr>
          <p:cNvPr id="3" name="Subtitle 2"/>
          <p:cNvSpPr>
            <a:spLocks noGrp="1"/>
          </p:cNvSpPr>
          <p:nvPr>
            <p:ph type="subTitle" idx="1"/>
          </p:nvPr>
        </p:nvSpPr>
        <p:spPr>
          <a:xfrm>
            <a:off x="235527" y="484909"/>
            <a:ext cx="11804073" cy="6068285"/>
          </a:xfrm>
        </p:spPr>
        <p:txBody>
          <a:bodyPr>
            <a:normAutofit fontScale="77500" lnSpcReduction="20000"/>
          </a:bodyPr>
          <a:lstStyle/>
          <a:p>
            <a:pPr algn="just"/>
            <a:endParaRPr lang="en-GB" sz="3200" b="1" i="1" dirty="0">
              <a:latin typeface="Arial" pitchFamily="34" charset="0"/>
              <a:cs typeface="Arial" pitchFamily="34" charset="0"/>
            </a:endParaRPr>
          </a:p>
          <a:p>
            <a:pPr algn="l"/>
            <a:r>
              <a:rPr lang="en-GB" sz="3800" b="1" dirty="0">
                <a:latin typeface="Arial" pitchFamily="34" charset="0"/>
                <a:cs typeface="Arial" pitchFamily="34" charset="0"/>
              </a:rPr>
              <a:t>Flora and Fauna</a:t>
            </a:r>
          </a:p>
          <a:p>
            <a:pPr marL="457200" indent="-457200" algn="just">
              <a:buFont typeface="Arial" panose="020B0604020202020204" pitchFamily="34" charset="0"/>
              <a:buChar char="•"/>
            </a:pPr>
            <a:r>
              <a:rPr lang="en-GB" sz="3800" dirty="0">
                <a:latin typeface="Arial" pitchFamily="34" charset="0"/>
                <a:cs typeface="Arial" pitchFamily="34" charset="0"/>
              </a:rPr>
              <a:t>Over 393 plant species (14 endemic, 6 most utilises, 1 rare and 1 vulnerable </a:t>
            </a:r>
            <a:r>
              <a:rPr lang="en-GB" sz="3800" dirty="0">
                <a:solidFill>
                  <a:srgbClr val="FF0000"/>
                </a:solidFill>
                <a:latin typeface="Arial" pitchFamily="34" charset="0"/>
                <a:cs typeface="Arial" pitchFamily="34" charset="0"/>
              </a:rPr>
              <a:t>(</a:t>
            </a:r>
            <a:r>
              <a:rPr lang="en-GB" sz="3800" i="1" dirty="0">
                <a:solidFill>
                  <a:srgbClr val="FF0000"/>
                </a:solidFill>
                <a:latin typeface="Arial" pitchFamily="34" charset="0"/>
                <a:cs typeface="Arial" pitchFamily="34" charset="0"/>
              </a:rPr>
              <a:t>Refer to page 12 and Annex II</a:t>
            </a:r>
            <a:r>
              <a:rPr lang="en-GB" sz="3800" dirty="0">
                <a:solidFill>
                  <a:srgbClr val="FF0000"/>
                </a:solidFill>
                <a:latin typeface="Arial" pitchFamily="34" charset="0"/>
                <a:cs typeface="Arial" pitchFamily="34" charset="0"/>
              </a:rPr>
              <a:t>)</a:t>
            </a:r>
          </a:p>
          <a:p>
            <a:pPr algn="just"/>
            <a:endParaRPr lang="en-GB" sz="3800" b="1" i="1" dirty="0">
              <a:latin typeface="Arial" pitchFamily="34" charset="0"/>
              <a:cs typeface="Arial" pitchFamily="34" charset="0"/>
            </a:endParaRPr>
          </a:p>
          <a:p>
            <a:pPr marL="457200" indent="-457200" algn="just">
              <a:buFont typeface="Arial" panose="020B0604020202020204" pitchFamily="34" charset="0"/>
              <a:buChar char="•"/>
            </a:pPr>
            <a:r>
              <a:rPr lang="en-GB" sz="3800" dirty="0">
                <a:latin typeface="Arial" pitchFamily="34" charset="0"/>
                <a:cs typeface="Arial" pitchFamily="34" charset="0"/>
              </a:rPr>
              <a:t>132 bird species, 49 mammals species and 10 reptiles and amphibians, 368 spider species </a:t>
            </a:r>
            <a:r>
              <a:rPr lang="en-GB" sz="3800" i="1" dirty="0">
                <a:solidFill>
                  <a:srgbClr val="FF0000"/>
                </a:solidFill>
                <a:latin typeface="Arial" pitchFamily="34" charset="0"/>
                <a:cs typeface="Arial" pitchFamily="34" charset="0"/>
              </a:rPr>
              <a:t>(Refer to page 13)</a:t>
            </a:r>
          </a:p>
          <a:p>
            <a:endParaRPr lang="en-US" sz="3800" dirty="0">
              <a:latin typeface="Myriad Pro"/>
              <a:cs typeface="Myriad Pro"/>
            </a:endParaRPr>
          </a:p>
          <a:p>
            <a:pPr algn="l"/>
            <a:r>
              <a:rPr lang="en-US" sz="3800" b="1" dirty="0">
                <a:latin typeface="Myriad Pro"/>
                <a:cs typeface="Myriad Pro"/>
              </a:rPr>
              <a:t>Species of Conservation concern</a:t>
            </a:r>
          </a:p>
          <a:p>
            <a:pPr marL="342900" indent="-342900" algn="just">
              <a:buFont typeface="Arial" panose="020B0604020202020204" pitchFamily="34" charset="0"/>
              <a:buChar char="•"/>
            </a:pPr>
            <a:r>
              <a:rPr lang="en-US" sz="3800" dirty="0">
                <a:latin typeface="Myriad Pro"/>
                <a:cs typeface="Myriad Pro"/>
              </a:rPr>
              <a:t>African elephant, Giant Forest Hog, Leopard</a:t>
            </a:r>
          </a:p>
          <a:p>
            <a:pPr marL="342900" indent="-342900" algn="just">
              <a:buFont typeface="Arial" panose="020B0604020202020204" pitchFamily="34" charset="0"/>
              <a:buChar char="•"/>
            </a:pPr>
            <a:r>
              <a:rPr lang="en-US" sz="3800" dirty="0">
                <a:latin typeface="Myriad Pro"/>
                <a:cs typeface="Myriad Pro"/>
              </a:rPr>
              <a:t>12 small mammals, 8 ungulates, 8 small carnivores</a:t>
            </a:r>
          </a:p>
          <a:p>
            <a:pPr marL="342900" indent="-342900" algn="just">
              <a:buFont typeface="Arial" panose="020B0604020202020204" pitchFamily="34" charset="0"/>
              <a:buChar char="•"/>
            </a:pPr>
            <a:r>
              <a:rPr lang="en-US" sz="3800" dirty="0">
                <a:latin typeface="Myriad Pro"/>
                <a:cs typeface="Myriad Pro"/>
              </a:rPr>
              <a:t>Birds species include 2 afro-tropical migrants, 1 regionally and threatened/vulnerable species as well as several endemic</a:t>
            </a:r>
          </a:p>
          <a:p>
            <a:pPr marL="268288" algn="l"/>
            <a:r>
              <a:rPr lang="en-US" sz="3800" i="1" dirty="0">
                <a:solidFill>
                  <a:srgbClr val="FF0000"/>
                </a:solidFill>
                <a:latin typeface="Myriad Pro"/>
                <a:cs typeface="Myriad Pro"/>
              </a:rPr>
              <a:t>(Refer to page 14)</a:t>
            </a:r>
          </a:p>
          <a:p>
            <a:endParaRPr lang="en-US" dirty="0"/>
          </a:p>
        </p:txBody>
      </p:sp>
    </p:spTree>
    <p:extLst>
      <p:ext uri="{BB962C8B-B14F-4D97-AF65-F5344CB8AC3E}">
        <p14:creationId xmlns:p14="http://schemas.microsoft.com/office/powerpoint/2010/main" val="2404921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2E7A8"/>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915890"/>
            <a:ext cx="12192000" cy="942109"/>
          </a:xfrm>
          <a:prstGeom prst="rect">
            <a:avLst/>
          </a:prstGeom>
        </p:spPr>
      </p:pic>
      <p:sp>
        <p:nvSpPr>
          <p:cNvPr id="3" name="Subtitle 2"/>
          <p:cNvSpPr>
            <a:spLocks noGrp="1"/>
          </p:cNvSpPr>
          <p:nvPr>
            <p:ph type="subTitle" idx="1"/>
          </p:nvPr>
        </p:nvSpPr>
        <p:spPr>
          <a:xfrm>
            <a:off x="249381" y="1039089"/>
            <a:ext cx="11693237" cy="5999021"/>
          </a:xfrm>
        </p:spPr>
        <p:txBody>
          <a:bodyPr>
            <a:normAutofit/>
          </a:bodyPr>
          <a:lstStyle/>
          <a:p>
            <a:pPr algn="l"/>
            <a:r>
              <a:rPr lang="en-US" sz="3200" b="1" dirty="0">
                <a:latin typeface="Arial" panose="020B0604020202020204" pitchFamily="34" charset="0"/>
                <a:cs typeface="Arial" panose="020B0604020202020204" pitchFamily="34" charset="0"/>
              </a:rPr>
              <a:t>Tourism Potential</a:t>
            </a:r>
          </a:p>
          <a:p>
            <a:pPr marL="571500" indent="-571500" algn="just">
              <a:buFont typeface="Arial" panose="020B0604020202020204" pitchFamily="34" charset="0"/>
              <a:buChar char="•"/>
            </a:pPr>
            <a:r>
              <a:rPr lang="en-US" sz="3200" dirty="0">
                <a:latin typeface="Arial" panose="020B0604020202020204" pitchFamily="34" charset="0"/>
                <a:cs typeface="Arial" panose="020B0604020202020204" pitchFamily="34" charset="0"/>
              </a:rPr>
              <a:t>Supports Maasai Mara and Serengeti Ecosystem</a:t>
            </a:r>
          </a:p>
          <a:p>
            <a:pPr marL="571500" indent="-571500" algn="just">
              <a:buFont typeface="Arial" panose="020B0604020202020204" pitchFamily="34" charset="0"/>
              <a:buChar char="•"/>
            </a:pPr>
            <a:r>
              <a:rPr lang="en-US" sz="3200" dirty="0">
                <a:latin typeface="Arial" panose="020B0604020202020204" pitchFamily="34" charset="0"/>
                <a:cs typeface="Arial" panose="020B0604020202020204" pitchFamily="34" charset="0"/>
              </a:rPr>
              <a:t>Hosts sites of tourism importance – caves and waterfalls</a:t>
            </a:r>
          </a:p>
          <a:p>
            <a:pPr algn="just"/>
            <a:r>
              <a:rPr lang="en-US" sz="3200" i="1" dirty="0">
                <a:solidFill>
                  <a:srgbClr val="FF0000"/>
                </a:solidFill>
                <a:latin typeface="Arial" panose="020B0604020202020204" pitchFamily="34" charset="0"/>
                <a:cs typeface="Arial" panose="020B0604020202020204" pitchFamily="34" charset="0"/>
              </a:rPr>
              <a:t>(Refer to page 14)</a:t>
            </a:r>
          </a:p>
          <a:p>
            <a:pPr algn="just"/>
            <a:endParaRPr lang="en-US" sz="3200" i="1" dirty="0">
              <a:solidFill>
                <a:srgbClr val="FF0000"/>
              </a:solidFill>
              <a:latin typeface="Arial" panose="020B0604020202020204" pitchFamily="34" charset="0"/>
              <a:cs typeface="Arial" panose="020B0604020202020204" pitchFamily="34" charset="0"/>
            </a:endParaRPr>
          </a:p>
          <a:p>
            <a:pPr algn="l"/>
            <a:r>
              <a:rPr lang="en-US" sz="3200" b="1" dirty="0">
                <a:latin typeface="Arial" panose="020B0604020202020204" pitchFamily="34" charset="0"/>
                <a:cs typeface="Arial" panose="020B0604020202020204" pitchFamily="34" charset="0"/>
              </a:rPr>
              <a:t>Agriculture</a:t>
            </a:r>
          </a:p>
          <a:p>
            <a:pPr marL="457200" indent="-457200" algn="just">
              <a:buFont typeface="Arial" panose="020B0604020202020204" pitchFamily="34" charset="0"/>
              <a:buChar char="•"/>
            </a:pPr>
            <a:r>
              <a:rPr lang="en-US" sz="3200" dirty="0">
                <a:latin typeface="Arial" panose="020B0604020202020204" pitchFamily="34" charset="0"/>
                <a:cs typeface="Arial" panose="020B0604020202020204" pitchFamily="34" charset="0"/>
              </a:rPr>
              <a:t>Supports micro-climate for wheat, tea and other crops</a:t>
            </a:r>
          </a:p>
          <a:p>
            <a:pPr marL="457200" indent="-457200" algn="just">
              <a:buFont typeface="Arial" panose="020B0604020202020204" pitchFamily="34" charset="0"/>
              <a:buChar char="•"/>
            </a:pPr>
            <a:r>
              <a:rPr lang="en-US" sz="3200" dirty="0">
                <a:latin typeface="Arial" panose="020B0604020202020204" pitchFamily="34" charset="0"/>
                <a:cs typeface="Arial" panose="020B0604020202020204" pitchFamily="34" charset="0"/>
              </a:rPr>
              <a:t>Provides pasture and water especially during the dry season </a:t>
            </a:r>
          </a:p>
          <a:p>
            <a:pPr algn="just"/>
            <a:r>
              <a:rPr lang="en-GB" sz="3200" i="1" dirty="0">
                <a:solidFill>
                  <a:srgbClr val="FF0000"/>
                </a:solidFill>
                <a:latin typeface="Arial" panose="020B0604020202020204" pitchFamily="34" charset="0"/>
                <a:cs typeface="Arial" panose="020B0604020202020204" pitchFamily="34" charset="0"/>
              </a:rPr>
              <a:t>(Refer to page 15)</a:t>
            </a:r>
          </a:p>
          <a:p>
            <a:endParaRPr lang="en-US" dirty="0"/>
          </a:p>
        </p:txBody>
      </p:sp>
      <p:sp>
        <p:nvSpPr>
          <p:cNvPr id="6" name="Title 1">
            <a:extLst>
              <a:ext uri="{FF2B5EF4-FFF2-40B4-BE49-F238E27FC236}">
                <a16:creationId xmlns:a16="http://schemas.microsoft.com/office/drawing/2014/main" xmlns="" id="{1C0E785A-D009-4D0E-B405-3BEA1BC19EF2}"/>
              </a:ext>
            </a:extLst>
          </p:cNvPr>
          <p:cNvSpPr>
            <a:spLocks noGrp="1"/>
          </p:cNvSpPr>
          <p:nvPr>
            <p:ph type="ctrTitle"/>
          </p:nvPr>
        </p:nvSpPr>
        <p:spPr>
          <a:xfrm>
            <a:off x="706582" y="124691"/>
            <a:ext cx="9961418" cy="914398"/>
          </a:xfrm>
        </p:spPr>
        <p:txBody>
          <a:bodyPr>
            <a:normAutofit fontScale="90000"/>
          </a:bodyPr>
          <a:lstStyle/>
          <a:p>
            <a:r>
              <a:rPr lang="en-US" b="1" dirty="0">
                <a:solidFill>
                  <a:srgbClr val="0070C0"/>
                </a:solidFill>
              </a:rPr>
              <a:t>IMPORTANCE OF MMF-CONT’D</a:t>
            </a:r>
          </a:p>
        </p:txBody>
      </p:sp>
    </p:spTree>
    <p:extLst>
      <p:ext uri="{BB962C8B-B14F-4D97-AF65-F5344CB8AC3E}">
        <p14:creationId xmlns:p14="http://schemas.microsoft.com/office/powerpoint/2010/main" val="1086412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524</TotalTime>
  <Words>2029</Words>
  <Application>Microsoft Office PowerPoint</Application>
  <PresentationFormat>Widescreen</PresentationFormat>
  <Paragraphs>242</Paragraphs>
  <Slides>32</Slides>
  <Notes>32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Calibri</vt:lpstr>
      <vt:lpstr>Calibri Light</vt:lpstr>
      <vt:lpstr>Myriad Pro</vt:lpstr>
      <vt:lpstr>Wingdings</vt:lpstr>
      <vt:lpstr>Office Theme</vt:lpstr>
      <vt:lpstr>1_Office Theme</vt:lpstr>
      <vt:lpstr>MINISTRY OF ENVIRONMENT AND FORESTRY</vt:lpstr>
      <vt:lpstr>PowerPoint Presentation</vt:lpstr>
      <vt:lpstr>PRESENTATION OUTLINE</vt:lpstr>
      <vt:lpstr>MAU FOREST COMPLEX (MFC)</vt:lpstr>
      <vt:lpstr>MAASAI MAU FOREST (MMF) BLOCK</vt:lpstr>
      <vt:lpstr>INTRODUCTION</vt:lpstr>
      <vt:lpstr>IMPORTANCE OF MMF</vt:lpstr>
      <vt:lpstr>IMPORTANCE OF MMF-CONT’D</vt:lpstr>
      <vt:lpstr>IMPORTANCE OF MMF-CONT’D</vt:lpstr>
      <vt:lpstr>IMPORTANCE OF MMF- CONT’D</vt:lpstr>
      <vt:lpstr>THREATS AND CHALLENGES</vt:lpstr>
      <vt:lpstr>BALLOONING OF GROUP RANCHES</vt:lpstr>
      <vt:lpstr>BALLOONING OF GROUP RANCHES – CONT’D</vt:lpstr>
      <vt:lpstr>BALLOONING OF GROUP RANCHES – CONT’D</vt:lpstr>
      <vt:lpstr>PAST EFFORTS TO ADDRESS MMF ISSUES</vt:lpstr>
      <vt:lpstr>PAST EFFORTS TO ADDRESS MMF ISSUES</vt:lpstr>
      <vt:lpstr>PowerPoint Presentation</vt:lpstr>
      <vt:lpstr>PowerPoint Presentation</vt:lpstr>
      <vt:lpstr>PowerPoint Presentation</vt:lpstr>
      <vt:lpstr>PHASE 1 EVICTIONS</vt:lpstr>
      <vt:lpstr>Aerial survey carried out over Maasai Mau Forest on 17th May 2018, by Narok County Security and Intelligence Committee (NCSIC) and Narok County Government  (NCG) to assess the forest status and extent of encroachment.  </vt:lpstr>
      <vt:lpstr>New invasions and massive destruction observed that informed the decision of moving out the illegal settlers.      </vt:lpstr>
      <vt:lpstr>PHASE 1 EVICTIONS - CONT’D</vt:lpstr>
      <vt:lpstr>OPERATION OUTCOME</vt:lpstr>
      <vt:lpstr>PROPOSAL FOR WAY FORWARD</vt:lpstr>
      <vt:lpstr>OPTIONS EXPLORED</vt:lpstr>
      <vt:lpstr>RECOMMENDATIONS – CONT’D</vt:lpstr>
      <vt:lpstr>RECOMMENDATIONS – CONT’D</vt:lpstr>
      <vt:lpstr>RECOMMENDATIONS – CONT’D</vt:lpstr>
      <vt:lpstr>RECOMMENDATIONS</vt:lpstr>
      <vt:lpstr>RECOMMENDATIONS – CONT’D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Reuben</dc:creator>
  <cp:lastModifiedBy>USER</cp:lastModifiedBy>
  <cp:revision>84</cp:revision>
  <cp:lastPrinted>2018-08-11T20:03:29Z</cp:lastPrinted>
  <dcterms:created xsi:type="dcterms:W3CDTF">2018-08-11T10:39:51Z</dcterms:created>
  <dcterms:modified xsi:type="dcterms:W3CDTF">2018-08-11T20:08:20Z</dcterms:modified>
</cp:coreProperties>
</file>